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5" r:id="rId3"/>
    <p:sldId id="271" r:id="rId4"/>
    <p:sldId id="259" r:id="rId5"/>
    <p:sldId id="260" r:id="rId6"/>
    <p:sldId id="277" r:id="rId7"/>
    <p:sldId id="272" r:id="rId8"/>
    <p:sldId id="262" r:id="rId9"/>
    <p:sldId id="273" r:id="rId10"/>
    <p:sldId id="261" r:id="rId11"/>
    <p:sldId id="263" r:id="rId12"/>
    <p:sldId id="264" r:id="rId13"/>
    <p:sldId id="258" r:id="rId14"/>
    <p:sldId id="266" r:id="rId15"/>
    <p:sldId id="267" r:id="rId16"/>
    <p:sldId id="268" r:id="rId17"/>
    <p:sldId id="276" r:id="rId18"/>
    <p:sldId id="269" r:id="rId19"/>
    <p:sldId id="270" r:id="rId20"/>
    <p:sldId id="27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49"/>
    <p:restoredTop sz="94646"/>
  </p:normalViewPr>
  <p:slideViewPr>
    <p:cSldViewPr snapToGrid="0">
      <p:cViewPr varScale="1">
        <p:scale>
          <a:sx n="69" d="100"/>
          <a:sy n="69" d="100"/>
        </p:scale>
        <p:origin x="58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F0B52-EE8B-87E0-ECF6-2D7A3FA266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E1B18C-557B-D7B0-B83C-784C0CE0C4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ECDF6E-F6F1-A609-D60C-F8DD8C94C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EDFD-3B5F-6E44-9B0B-BA1044CC57CA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8973C-E16E-E490-89E0-F466CE98A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8C7BA-07B3-6674-E8E4-CB5A8D52D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4610-4354-EA4B-B963-9FC61541F9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44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5C724-A0C5-3E31-0FC2-C04B35508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F100F0-A121-84FD-9AA5-DCCC12B2E0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748D6-D878-E317-AE56-0D8B041C7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EDFD-3B5F-6E44-9B0B-BA1044CC57CA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77A0E-E9BD-43DF-10B4-01E5A5900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4E0535-1343-D8F9-8EF3-2A66D33FD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4610-4354-EA4B-B963-9FC61541F9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198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C4BDE9-EEF8-07CA-45A5-5C13BA6F67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B80D86-CEC9-1E84-3BA7-8FBAAAA960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ED3EC-62A0-F66C-781C-3408CEA68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EDFD-3B5F-6E44-9B0B-BA1044CC57CA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03CFE-A0C6-18BD-BCCF-C5375C802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B3D81B-FC88-8A28-B901-20A85C658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4610-4354-EA4B-B963-9FC61541F9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00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06DD5-2F94-310B-324A-E28B38FD6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29D80-89A2-78F5-4653-73CDD8679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8D684-D4C9-D64A-A017-899B628BF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EDFD-3B5F-6E44-9B0B-BA1044CC57CA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22C2E-1C8E-9763-AA92-109E46E5D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30D334-1D32-50D5-CE26-66639A473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4610-4354-EA4B-B963-9FC61541F9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993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88F9E-E2FB-E7D7-DBFA-7DB031B86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ED9D58-8AA2-92DB-5282-8387FF812B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C2F5C-D8BA-E026-E38E-C2C4A484D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EDFD-3B5F-6E44-9B0B-BA1044CC57CA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1E3F1-F693-C475-906D-53A5F1098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DE2BD-F4F1-B8B5-18CD-C2A018434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4610-4354-EA4B-B963-9FC61541F9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057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9815A-26F3-BB6B-39F3-445C7BEE7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F454A-0AD6-81CE-9258-D423839E33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B57C2F-B5F3-3160-BE98-4B0B20DEA6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659620-28F6-917B-9ACA-FC15DCD2A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EDFD-3B5F-6E44-9B0B-BA1044CC57CA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EA0F72-C2C6-BE2D-E2FB-A374847C5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A12E5A-AB24-E34C-FE37-DBFBE6CA3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4610-4354-EA4B-B963-9FC61541F9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450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FF5EE-7D21-9CA7-F422-5381FF69E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9654F6-32CF-FF78-B758-AF834E582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90CFF8-7E84-DC38-0D26-2978DE6B44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80A8EA-E32D-D360-11CE-9D10E06736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52CF39-AA82-FE09-1F19-9CF53E5C53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335126-380F-39FE-8953-55626D28B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EDFD-3B5F-6E44-9B0B-BA1044CC57CA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FA9AF4-07C7-EF92-D282-D8D7E3FD7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DB1145-7EAF-B342-C04F-26E3E3704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4610-4354-EA4B-B963-9FC61541F9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60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1C4D4-1A7E-4CFC-2AD3-C32CE1486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32BDBD-D28E-86CB-CB7F-CBDD253D6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EDFD-3B5F-6E44-9B0B-BA1044CC57CA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3500F6-7FCF-DA09-0903-8CEE9314E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5429E2-505E-CC49-ACE1-C66B1127F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4610-4354-EA4B-B963-9FC61541F9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1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ABDD15-205A-E0FF-B4E0-A47727EF4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EDFD-3B5F-6E44-9B0B-BA1044CC57CA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399DEA-9A0E-6958-CA1A-CDED7C94B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12D816-CC57-03B2-0ABF-547C38DE4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4610-4354-EA4B-B963-9FC61541F9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300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90123-22E0-CD66-3499-DD0CBD55E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58780-FAE6-53C7-75FE-51DBAA6A6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2DD5B7-64F7-499E-7B9D-07F9590369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14AEA2-5060-B838-A354-99F4AECED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EDFD-3B5F-6E44-9B0B-BA1044CC57CA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9E9D3A-C45E-9635-4644-0FF5E300A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B91200-0EF2-54ED-A196-912D263CC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4610-4354-EA4B-B963-9FC61541F9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864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216E9-CCED-7614-6150-70DA76757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C19BB9-23E7-5843-E1E9-FB57770E4D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C550AF-30DA-B9B3-07D2-0362279D77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10277C-356B-CE5B-6B4E-A8052EA00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EDFD-3B5F-6E44-9B0B-BA1044CC57CA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0F1733-3123-6BA1-A410-35D51AE75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EDA83F-34FE-29D7-C928-89EBE1E2D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34610-4354-EA4B-B963-9FC61541F9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523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206D7C-4906-E4EB-1A43-BC9B2FFF1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F1E5C-27E0-B039-CFFF-3011EB149A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0542A-7E03-266C-78A6-EA591C6F31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2EDFD-3B5F-6E44-9B0B-BA1044CC57CA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43079D-6540-A5F7-7751-073E398B3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AD163-A977-F2CD-BCA0-F368ED96D0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34610-4354-EA4B-B963-9FC61541F9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734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C5289-8AF8-B166-994D-D0272D7F40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195334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a-IR" sz="4400" dirty="0" smtClean="0">
                <a:latin typeface="B Titr" pitchFamily="2" charset="-78"/>
                <a:cs typeface="B Titr" pitchFamily="2" charset="-78"/>
              </a:rPr>
              <a:t>«</a:t>
            </a:r>
            <a:r>
              <a:rPr lang="fa-IR" sz="4400" dirty="0">
                <a:latin typeface="B Titr" pitchFamily="2" charset="-78"/>
                <a:cs typeface="B Titr" pitchFamily="2" charset="-78"/>
              </a:rPr>
              <a:t>توسعه آموزش و فناوریهای نوین ارتقای یادگیری</a:t>
            </a:r>
            <a:r>
              <a:rPr lang="fa-IR" sz="4400" dirty="0" smtClean="0">
                <a:latin typeface="B Titr" pitchFamily="2" charset="-78"/>
                <a:cs typeface="B Titr" pitchFamily="2" charset="-78"/>
              </a:rPr>
              <a:t>»</a:t>
            </a:r>
            <a:endParaRPr lang="en-US" sz="4400" dirty="0">
              <a:latin typeface="B Titr" pitchFamily="2" charset="-78"/>
              <a:cs typeface="B Titr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A47B8F-8AF9-DE66-33B1-0E317508D8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00324"/>
            <a:ext cx="9144000" cy="1655762"/>
          </a:xfrm>
        </p:spPr>
        <p:txBody>
          <a:bodyPr>
            <a:normAutofit/>
          </a:bodyPr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fa-IR" sz="4000" dirty="0" smtClean="0">
                <a:solidFill>
                  <a:srgbClr val="C00000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خرداد  </a:t>
            </a:r>
            <a:r>
              <a:rPr lang="en-US" dirty="0" smtClean="0">
                <a:solidFill>
                  <a:srgbClr val="C00000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1402</a:t>
            </a:r>
            <a:endParaRPr lang="en-US" dirty="0">
              <a:solidFill>
                <a:srgbClr val="C00000"/>
              </a:solidFill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0837" y="3553350"/>
            <a:ext cx="39384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000" dirty="0" smtClean="0"/>
              <a:t> </a:t>
            </a:r>
            <a:r>
              <a:rPr lang="en-US" sz="4000" dirty="0" smtClean="0"/>
              <a:t>EDO</a:t>
            </a:r>
            <a:r>
              <a:rPr lang="fa-IR" sz="4000" dirty="0" smtClean="0"/>
              <a:t> </a:t>
            </a:r>
            <a:r>
              <a:rPr lang="fa-IR" sz="3600" dirty="0" smtClean="0"/>
              <a:t>دانشکده پزشکی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28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Is TPACK Theory and How Can It Be Used in the Classroom? | McGraw Hill  Canada">
            <a:extLst>
              <a:ext uri="{FF2B5EF4-FFF2-40B4-BE49-F238E27FC236}">
                <a16:creationId xmlns:a16="http://schemas.microsoft.com/office/drawing/2014/main" id="{74FA5C1F-04C5-1793-6651-34BDFF441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057" y="571500"/>
            <a:ext cx="7503886" cy="5627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600576E-B823-A5C6-DCF3-398E7A83DA35}"/>
              </a:ext>
            </a:extLst>
          </p:cNvPr>
          <p:cNvSpPr txBox="1"/>
          <p:nvPr/>
        </p:nvSpPr>
        <p:spPr>
          <a:xfrm>
            <a:off x="362857" y="6058291"/>
            <a:ext cx="2815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Mishra &amp; Koehler, 2006 </a:t>
            </a:r>
          </a:p>
        </p:txBody>
      </p:sp>
    </p:spTree>
    <p:extLst>
      <p:ext uri="{BB962C8B-B14F-4D97-AF65-F5344CB8AC3E}">
        <p14:creationId xmlns:p14="http://schemas.microsoft.com/office/powerpoint/2010/main" val="3643087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03B17-4375-95A5-CA61-F9CE958A2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sz="4000" b="1" dirty="0">
                <a:latin typeface="B Zar" pitchFamily="2" charset="-78"/>
                <a:cs typeface="B Zar" pitchFamily="2" charset="-78"/>
              </a:rPr>
              <a:t>مفهوم فناوری بهبود دهنده یادگیری 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_PDMS_Saleem_QuranFont" panose="02010000000000000000" pitchFamily="2" charset="-78"/>
                <a:cs typeface="_PDMS_Saleem_QuranFont" panose="02010000000000000000" pitchFamily="2" charset="-78"/>
              </a:rPr>
              <a:t>Technology-enhanced</a:t>
            </a:r>
            <a:r>
              <a:rPr lang="en-US" dirty="0"/>
              <a:t> </a:t>
            </a:r>
            <a:r>
              <a:rPr lang="en-US" dirty="0">
                <a:latin typeface="_PDMS_Saleem_QuranFont" panose="02010000000000000000" pitchFamily="2" charset="-78"/>
                <a:cs typeface="_PDMS_Saleem_QuranFont" panose="02010000000000000000" pitchFamily="2" charset="-78"/>
              </a:rPr>
              <a:t>learning (TEL)</a:t>
            </a:r>
            <a:r>
              <a:rPr lang="fa-IR" dirty="0">
                <a:latin typeface="_PDMS_Saleem_QuranFont" panose="02010000000000000000" pitchFamily="2" charset="-78"/>
                <a:cs typeface="_PDMS_Saleem_QuranFont" panose="02010000000000000000" pitchFamily="2" charset="-78"/>
              </a:rPr>
              <a:t> </a:t>
            </a:r>
            <a:endParaRPr lang="en-US" dirty="0">
              <a:latin typeface="_PDMS_Saleem_QuranFont" panose="02010000000000000000" pitchFamily="2" charset="-78"/>
              <a:cs typeface="_PDMS_Saleem_QuranFont" panose="020100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2BA03-5F5F-AB3B-A680-96D0B2CF4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fa-IR" b="1" dirty="0">
                <a:solidFill>
                  <a:srgbClr val="C00000"/>
                </a:solidFill>
                <a:latin typeface="B Zar" pitchFamily="2" charset="-78"/>
                <a:cs typeface="B Zar" pitchFamily="2" charset="-78"/>
              </a:rPr>
              <a:t>معرفی جدیدی از ابزارهای آموزشی، شیوه</a:t>
            </a:r>
            <a:r>
              <a:rPr lang="en-US" b="1" dirty="0">
                <a:solidFill>
                  <a:srgbClr val="C00000"/>
                </a:solidFill>
                <a:latin typeface="B Zar" pitchFamily="2" charset="-78"/>
                <a:cs typeface="B Zar" pitchFamily="2" charset="-78"/>
              </a:rPr>
              <a:t> </a:t>
            </a:r>
            <a:r>
              <a:rPr lang="fa-IR" b="1" dirty="0">
                <a:solidFill>
                  <a:srgbClr val="C00000"/>
                </a:solidFill>
                <a:latin typeface="B Zar" pitchFamily="2" charset="-78"/>
                <a:cs typeface="B Zar" pitchFamily="2" charset="-78"/>
              </a:rPr>
              <a:t>های آموزش، طراحی آموزشی و فناوری </a:t>
            </a:r>
          </a:p>
          <a:p>
            <a:pPr algn="r" rtl="1"/>
            <a:r>
              <a:rPr lang="fa-IR" dirty="0">
                <a:latin typeface="B Zar" pitchFamily="2" charset="-78"/>
                <a:cs typeface="B Zar" pitchFamily="2" charset="-78"/>
              </a:rPr>
              <a:t>سازگاری فناوری به منظور ارتقای تجارب یادگیری یا افزایش فعالیتهای </a:t>
            </a:r>
            <a:r>
              <a:rPr lang="fa-IR" dirty="0" err="1">
                <a:latin typeface="B Zar" pitchFamily="2" charset="-78"/>
                <a:cs typeface="B Zar" pitchFamily="2" charset="-78"/>
              </a:rPr>
              <a:t>پداگوژیک</a:t>
            </a:r>
            <a:r>
              <a:rPr lang="fa-IR" dirty="0">
                <a:latin typeface="B Zar" pitchFamily="2" charset="-78"/>
                <a:cs typeface="B Zar" pitchFamily="2" charset="-78"/>
              </a:rPr>
              <a:t> یادگیری الکترونیکی </a:t>
            </a:r>
          </a:p>
          <a:p>
            <a:pPr algn="r" rtl="1"/>
            <a:r>
              <a:rPr lang="fa-IR" dirty="0">
                <a:latin typeface="B Zar" pitchFamily="2" charset="-78"/>
                <a:cs typeface="B Zar" pitchFamily="2" charset="-78"/>
              </a:rPr>
              <a:t>به کارگیری فناوریهای اطلاعاتی و ارتباطی به منظور تدریس و یادگیری </a:t>
            </a:r>
          </a:p>
          <a:p>
            <a:pPr algn="r" rtl="1"/>
            <a:r>
              <a:rPr lang="fa-IR" dirty="0">
                <a:latin typeface="B Zar" pitchFamily="2" charset="-78"/>
                <a:cs typeface="B Zar" pitchFamily="2" charset="-78"/>
              </a:rPr>
              <a:t>یک فرایند یا محیط یادگیری که با استفاده از فناوریهای آموزشی، مجازی و آنلاین پشتیبانی می شود. </a:t>
            </a:r>
          </a:p>
          <a:p>
            <a:pPr algn="r" rtl="1"/>
            <a:r>
              <a:rPr lang="fa-IR" dirty="0">
                <a:latin typeface="B Zar" pitchFamily="2" charset="-78"/>
                <a:cs typeface="B Zar" pitchFamily="2" charset="-78"/>
              </a:rPr>
              <a:t>رویکردی برای ارائه تجربیات یادگیری از راه دور،‌ترکیبی و یادگیری مبتنی بر کلاس درس با استفاده از فناوری </a:t>
            </a:r>
          </a:p>
          <a:p>
            <a:pPr algn="r" rtl="1"/>
            <a:r>
              <a:rPr lang="fa-IR" dirty="0">
                <a:latin typeface="B Zar" pitchFamily="2" charset="-78"/>
                <a:cs typeface="B Zar" pitchFamily="2" charset="-78"/>
              </a:rPr>
              <a:t>یک استراتژی </a:t>
            </a:r>
            <a:r>
              <a:rPr lang="fa-IR" dirty="0" err="1">
                <a:latin typeface="B Zar" pitchFamily="2" charset="-78"/>
                <a:cs typeface="B Zar" pitchFamily="2" charset="-78"/>
              </a:rPr>
              <a:t>یاددهی</a:t>
            </a:r>
            <a:r>
              <a:rPr lang="fa-IR" dirty="0">
                <a:latin typeface="B Zar" pitchFamily="2" charset="-78"/>
                <a:cs typeface="B Zar" pitchFamily="2" charset="-78"/>
              </a:rPr>
              <a:t>- یادگیری </a:t>
            </a:r>
          </a:p>
          <a:p>
            <a:pPr algn="r" rtl="1"/>
            <a:r>
              <a:rPr lang="fa-IR" dirty="0">
                <a:latin typeface="B Zar" pitchFamily="2" charset="-78"/>
                <a:cs typeface="B Zar" pitchFamily="2" charset="-78"/>
              </a:rPr>
              <a:t>....</a:t>
            </a:r>
          </a:p>
          <a:p>
            <a:pPr marL="0" indent="0" algn="ctr" rtl="1">
              <a:buNone/>
            </a:pPr>
            <a:r>
              <a:rPr lang="fa-IR" b="1" dirty="0">
                <a:solidFill>
                  <a:srgbClr val="C00000"/>
                </a:solidFill>
                <a:latin typeface="B Zar" pitchFamily="2" charset="-78"/>
                <a:cs typeface="B Zar" pitchFamily="2" charset="-78"/>
              </a:rPr>
              <a:t>به هر گونه فعالیت یادگیری اشاره </a:t>
            </a:r>
            <a:r>
              <a:rPr lang="fa-IR" b="1" dirty="0" err="1">
                <a:solidFill>
                  <a:srgbClr val="C00000"/>
                </a:solidFill>
                <a:latin typeface="B Zar" pitchFamily="2" charset="-78"/>
                <a:cs typeface="B Zar" pitchFamily="2" charset="-78"/>
              </a:rPr>
              <a:t>می‌کند</a:t>
            </a:r>
            <a:r>
              <a:rPr lang="fa-IR" b="1" dirty="0">
                <a:solidFill>
                  <a:srgbClr val="C00000"/>
                </a:solidFill>
                <a:latin typeface="B Zar" pitchFamily="2" charset="-78"/>
                <a:cs typeface="B Zar" pitchFamily="2" charset="-78"/>
              </a:rPr>
              <a:t> که به کمک فناوری پشتیبانی و حمایت </a:t>
            </a:r>
            <a:r>
              <a:rPr lang="fa-IR" b="1" dirty="0" err="1">
                <a:solidFill>
                  <a:srgbClr val="C00000"/>
                </a:solidFill>
                <a:latin typeface="B Zar" pitchFamily="2" charset="-78"/>
                <a:cs typeface="B Zar" pitchFamily="2" charset="-78"/>
              </a:rPr>
              <a:t>می‌شود</a:t>
            </a:r>
            <a:r>
              <a:rPr lang="fa-IR" b="1" dirty="0">
                <a:solidFill>
                  <a:srgbClr val="C00000"/>
                </a:solidFill>
                <a:latin typeface="B Zar" pitchFamily="2" charset="-78"/>
                <a:cs typeface="B Zar" pitchFamily="2" charset="-78"/>
              </a:rPr>
              <a:t>. </a:t>
            </a:r>
            <a:endParaRPr lang="en-US" b="1" dirty="0">
              <a:solidFill>
                <a:srgbClr val="C00000"/>
              </a:solidFill>
              <a:latin typeface="B Zar" pitchFamily="2" charset="-78"/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709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71E09-C7AC-FD78-CEB8-A7ACF5FFB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>
                <a:solidFill>
                  <a:srgbClr val="C00000"/>
                </a:solidFill>
                <a:latin typeface="B Titr" pitchFamily="2" charset="-78"/>
                <a:cs typeface="B Titr" pitchFamily="2" charset="-78"/>
              </a:rPr>
              <a:t>مصادیق </a:t>
            </a:r>
            <a:r>
              <a:rPr lang="en-US" dirty="0">
                <a:solidFill>
                  <a:srgbClr val="C00000"/>
                </a:solidFill>
                <a:latin typeface="_PDMS_Saleem_QuranFont" panose="02010000000000000000" pitchFamily="2" charset="-78"/>
                <a:cs typeface="_PDMS_Saleem_QuranFont" panose="02010000000000000000" pitchFamily="2" charset="-78"/>
              </a:rPr>
              <a:t>TEL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0223E3-9176-C1D4-3F02-B8AA3EE5BB7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a-IR" sz="3200" b="1" dirty="0">
                <a:latin typeface="B Zar" pitchFamily="2" charset="-78"/>
                <a:cs typeface="B Zar" pitchFamily="2" charset="-78"/>
              </a:rPr>
              <a:t>اینترنت اشیا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a-IR" sz="3200" b="1" dirty="0" err="1">
                <a:latin typeface="B Zar" pitchFamily="2" charset="-78"/>
                <a:cs typeface="B Zar" pitchFamily="2" charset="-78"/>
              </a:rPr>
              <a:t>سامانه‌های</a:t>
            </a:r>
            <a:r>
              <a:rPr lang="fa-IR" sz="3200" b="1" dirty="0">
                <a:latin typeface="B Zar" pitchFamily="2" charset="-78"/>
                <a:cs typeface="B Zar" pitchFamily="2" charset="-78"/>
              </a:rPr>
              <a:t> آموزشی تحت </a:t>
            </a:r>
            <a:r>
              <a:rPr lang="fa-IR" sz="3200" b="1" dirty="0" err="1">
                <a:latin typeface="B Zar" pitchFamily="2" charset="-78"/>
                <a:cs typeface="B Zar" pitchFamily="2" charset="-78"/>
              </a:rPr>
              <a:t>وب</a:t>
            </a:r>
            <a:r>
              <a:rPr lang="fa-IR" sz="3200" b="1" dirty="0">
                <a:latin typeface="B Zar" pitchFamily="2" charset="-78"/>
                <a:cs typeface="B Zar" pitchFamily="2" charset="-78"/>
              </a:rPr>
              <a:t>/ </a:t>
            </a:r>
            <a:r>
              <a:rPr lang="fa-IR" sz="3200" b="1" dirty="0" err="1">
                <a:latin typeface="B Zar" pitchFamily="2" charset="-78"/>
                <a:cs typeface="B Zar" pitchFamily="2" charset="-78"/>
              </a:rPr>
              <a:t>پلتفرم‌ها</a:t>
            </a:r>
            <a:endParaRPr lang="fa-IR" sz="3200" b="1" dirty="0">
              <a:latin typeface="B Zar" pitchFamily="2" charset="-78"/>
              <a:cs typeface="B Zar" pitchFamily="2" charset="-78"/>
            </a:endParaRP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a-IR" sz="3200" b="1" dirty="0" err="1">
                <a:latin typeface="B Zar" pitchFamily="2" charset="-78"/>
                <a:cs typeface="B Zar" pitchFamily="2" charset="-78"/>
              </a:rPr>
              <a:t>شبیه‌سازها</a:t>
            </a:r>
            <a:endParaRPr lang="fa-IR" sz="3200" b="1" dirty="0">
              <a:latin typeface="B Zar" pitchFamily="2" charset="-78"/>
              <a:cs typeface="B Zar" pitchFamily="2" charset="-78"/>
            </a:endParaRP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a-IR" sz="3200" b="1" dirty="0" err="1">
                <a:latin typeface="B Zar" pitchFamily="2" charset="-78"/>
                <a:cs typeface="B Zar" pitchFamily="2" charset="-78"/>
              </a:rPr>
              <a:t>پرینترهای</a:t>
            </a:r>
            <a:r>
              <a:rPr lang="fa-IR" sz="3200" b="1" dirty="0">
                <a:latin typeface="B Zar" pitchFamily="2" charset="-78"/>
                <a:cs typeface="B Zar" pitchFamily="2" charset="-78"/>
              </a:rPr>
              <a:t> سه بعدی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a-IR" sz="3200" b="1" dirty="0" err="1">
                <a:latin typeface="B Zar" pitchFamily="2" charset="-78"/>
                <a:cs typeface="B Zar" pitchFamily="2" charset="-78"/>
              </a:rPr>
              <a:t>تکنولوژی‌های</a:t>
            </a:r>
            <a:r>
              <a:rPr lang="fa-IR" sz="3200" b="1" dirty="0">
                <a:latin typeface="B Zar" pitchFamily="2" charset="-78"/>
                <a:cs typeface="B Zar" pitchFamily="2" charset="-78"/>
              </a:rPr>
              <a:t> پوشیدنی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a-IR" sz="3200" b="1" dirty="0">
                <a:latin typeface="B Zar" pitchFamily="2" charset="-78"/>
                <a:cs typeface="B Zar" pitchFamily="2" charset="-78"/>
              </a:rPr>
              <a:t>قصه گویی دیجیتال و ... </a:t>
            </a:r>
            <a:endParaRPr lang="en-US" sz="3200" b="1" dirty="0">
              <a:latin typeface="B Zar" pitchFamily="2" charset="-78"/>
              <a:cs typeface="B Zar" pitchFamily="2" charset="-78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80D1CA9-2D6E-F88F-C091-49C009357D2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b="1" dirty="0">
                <a:latin typeface="B Zar" pitchFamily="2" charset="-78"/>
                <a:cs typeface="B Zar" pitchFamily="2" charset="-78"/>
              </a:rPr>
              <a:t>کلاس وارونه</a:t>
            </a:r>
          </a:p>
          <a:p>
            <a:pPr algn="r" rtl="1"/>
            <a:r>
              <a:rPr lang="en-US" sz="3200" b="1" dirty="0">
                <a:latin typeface="B Zar" pitchFamily="2" charset="-78"/>
                <a:cs typeface="B Zar" pitchFamily="2" charset="-78"/>
              </a:rPr>
              <a:t>MOOCs</a:t>
            </a:r>
            <a:endParaRPr lang="fa-IR" sz="3200" b="1" dirty="0">
              <a:latin typeface="B Zar" pitchFamily="2" charset="-78"/>
              <a:cs typeface="B Zar" pitchFamily="2" charset="-78"/>
            </a:endParaRPr>
          </a:p>
          <a:p>
            <a:pPr algn="r" rtl="1"/>
            <a:r>
              <a:rPr lang="fa-IR" sz="3200" b="1" dirty="0" err="1">
                <a:latin typeface="B Zar" pitchFamily="2" charset="-78"/>
                <a:cs typeface="B Zar" pitchFamily="2" charset="-78"/>
              </a:rPr>
              <a:t>اپلیکیشن</a:t>
            </a:r>
            <a:r>
              <a:rPr lang="fa-IR" sz="3200" b="1" dirty="0">
                <a:latin typeface="B Zar" pitchFamily="2" charset="-78"/>
                <a:cs typeface="B Zar" pitchFamily="2" charset="-78"/>
              </a:rPr>
              <a:t> های موبایل</a:t>
            </a:r>
          </a:p>
          <a:p>
            <a:pPr algn="r" rtl="1"/>
            <a:r>
              <a:rPr lang="fa-IR" sz="3200" b="1" dirty="0" err="1">
                <a:latin typeface="B Zar" pitchFamily="2" charset="-78"/>
                <a:cs typeface="B Zar" pitchFamily="2" charset="-78"/>
              </a:rPr>
              <a:t>تبلت</a:t>
            </a:r>
            <a:r>
              <a:rPr lang="fa-IR" sz="3200" b="1" dirty="0">
                <a:latin typeface="B Zar" pitchFamily="2" charset="-78"/>
                <a:cs typeface="B Zar" pitchFamily="2" charset="-78"/>
              </a:rPr>
              <a:t> ها </a:t>
            </a:r>
          </a:p>
          <a:p>
            <a:pPr algn="r" rtl="1"/>
            <a:r>
              <a:rPr lang="fa-IR" sz="3200" b="1" dirty="0">
                <a:latin typeface="B Zar" pitchFamily="2" charset="-78"/>
                <a:cs typeface="B Zar" pitchFamily="2" charset="-78"/>
              </a:rPr>
              <a:t>واقعیت افزوده </a:t>
            </a:r>
          </a:p>
          <a:p>
            <a:pPr algn="r" rtl="1"/>
            <a:r>
              <a:rPr lang="fa-IR" sz="3200" b="1" dirty="0">
                <a:latin typeface="B Zar" pitchFamily="2" charset="-78"/>
                <a:cs typeface="B Zar" pitchFamily="2" charset="-78"/>
              </a:rPr>
              <a:t>واقعیت مجازی </a:t>
            </a:r>
          </a:p>
          <a:p>
            <a:pPr algn="r" rtl="1"/>
            <a:r>
              <a:rPr lang="fa-IR" sz="3200" b="1" dirty="0">
                <a:latin typeface="B Zar" pitchFamily="2" charset="-78"/>
                <a:cs typeface="B Zar" pitchFamily="2" charset="-78"/>
              </a:rPr>
              <a:t>یادگیری مبتنی بر بازی</a:t>
            </a:r>
            <a:endParaRPr lang="en-US" sz="3200" b="1" dirty="0">
              <a:latin typeface="B Zar" pitchFamily="2" charset="-78"/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7375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60F93-AC27-57F7-905E-B06C38A39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5486"/>
            <a:ext cx="10515600" cy="1325563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dirty="0">
                <a:latin typeface="B Titr" pitchFamily="2" charset="-78"/>
                <a:cs typeface="B Titr" pitchFamily="2" charset="-78"/>
              </a:rPr>
              <a:t>آموزش مجازی از چهار طریق فرایند </a:t>
            </a:r>
            <a:r>
              <a:rPr lang="fa-IR" sz="2800" dirty="0" err="1">
                <a:latin typeface="B Titr" pitchFamily="2" charset="-78"/>
                <a:cs typeface="B Titr" pitchFamily="2" charset="-78"/>
              </a:rPr>
              <a:t>یاددهی</a:t>
            </a:r>
            <a:r>
              <a:rPr lang="fa-IR" sz="2800" dirty="0">
                <a:latin typeface="B Titr" pitchFamily="2" charset="-78"/>
                <a:cs typeface="B Titr" pitchFamily="2" charset="-78"/>
              </a:rPr>
              <a:t> و یادگیری مهارتهای فنی و عملی را پشتیبانی </a:t>
            </a:r>
            <a:r>
              <a:rPr lang="fa-IR" sz="2800" dirty="0" err="1">
                <a:latin typeface="B Titr" pitchFamily="2" charset="-78"/>
                <a:cs typeface="B Titr" pitchFamily="2" charset="-78"/>
              </a:rPr>
              <a:t>می‌کنند</a:t>
            </a:r>
            <a:r>
              <a:rPr lang="fa-IR" sz="2800" dirty="0">
                <a:latin typeface="B Titr" pitchFamily="2" charset="-78"/>
                <a:cs typeface="B Titr" pitchFamily="2" charset="-78"/>
              </a:rPr>
              <a:t>: </a:t>
            </a:r>
            <a:br>
              <a:rPr lang="fa-IR" sz="2800" dirty="0">
                <a:latin typeface="B Titr" pitchFamily="2" charset="-78"/>
                <a:cs typeface="B Titr" pitchFamily="2" charset="-78"/>
              </a:rPr>
            </a:br>
            <a:endParaRPr lang="en-US" sz="2800" dirty="0">
              <a:latin typeface="B Titr" pitchFamily="2" charset="-78"/>
              <a:cs typeface="B Titr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26986-9276-229B-528D-F272B9F93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32339"/>
            <a:ext cx="10515600" cy="2670175"/>
          </a:xfrm>
        </p:spPr>
        <p:txBody>
          <a:bodyPr>
            <a:normAutofit/>
          </a:bodyPr>
          <a:lstStyle/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a-IR" sz="3200" dirty="0">
                <a:latin typeface="B Zar" pitchFamily="2" charset="-78"/>
                <a:cs typeface="B Zar" pitchFamily="2" charset="-78"/>
              </a:rPr>
              <a:t>ارتقای آموزش </a:t>
            </a:r>
            <a:r>
              <a:rPr lang="fa-IR" sz="3200" dirty="0" err="1">
                <a:latin typeface="B Zar" pitchFamily="2" charset="-78"/>
                <a:cs typeface="B Zar" pitchFamily="2" charset="-78"/>
              </a:rPr>
              <a:t>انعطاف‌پذیر</a:t>
            </a:r>
            <a:r>
              <a:rPr lang="fa-IR" sz="3200" dirty="0">
                <a:latin typeface="B Zar" pitchFamily="2" charset="-78"/>
                <a:cs typeface="B Zar" pitchFamily="2" charset="-78"/>
              </a:rPr>
              <a:t> و </a:t>
            </a:r>
            <a:r>
              <a:rPr lang="fa-IR" sz="3200" dirty="0" err="1">
                <a:latin typeface="B Zar" pitchFamily="2" charset="-78"/>
                <a:cs typeface="B Zar" pitchFamily="2" charset="-78"/>
              </a:rPr>
              <a:t>مادام‌العمر</a:t>
            </a:r>
            <a:endParaRPr lang="fa-IR" sz="3200" dirty="0">
              <a:latin typeface="B Zar" pitchFamily="2" charset="-78"/>
              <a:cs typeface="B Zar" pitchFamily="2" charset="-78"/>
            </a:endParaRP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a-IR" sz="3200" dirty="0">
                <a:latin typeface="B Zar" pitchFamily="2" charset="-78"/>
                <a:cs typeface="B Zar" pitchFamily="2" charset="-78"/>
              </a:rPr>
              <a:t>ارتقای یادگیری </a:t>
            </a:r>
            <a:r>
              <a:rPr lang="fa-IR" sz="3200" dirty="0" err="1">
                <a:latin typeface="B Zar" pitchFamily="2" charset="-78"/>
                <a:cs typeface="B Zar" pitchFamily="2" charset="-78"/>
              </a:rPr>
              <a:t>الهام‌بخش</a:t>
            </a:r>
            <a:r>
              <a:rPr lang="fa-IR" sz="3200" dirty="0">
                <a:latin typeface="B Zar" pitchFamily="2" charset="-78"/>
                <a:cs typeface="B Zar" pitchFamily="2" charset="-78"/>
              </a:rPr>
              <a:t> و </a:t>
            </a:r>
            <a:r>
              <a:rPr lang="fa-IR" sz="3200" dirty="0" err="1">
                <a:latin typeface="B Zar" pitchFamily="2" charset="-78"/>
                <a:cs typeface="B Zar" pitchFamily="2" charset="-78"/>
              </a:rPr>
              <a:t>شبیه‌سازی</a:t>
            </a:r>
            <a:r>
              <a:rPr lang="fa-IR" sz="3200" dirty="0">
                <a:latin typeface="B Zar" pitchFamily="2" charset="-78"/>
                <a:cs typeface="B Zar" pitchFamily="2" charset="-78"/>
              </a:rPr>
              <a:t> شده 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a-IR" sz="3200" dirty="0">
                <a:latin typeface="B Zar" pitchFamily="2" charset="-78"/>
                <a:cs typeface="B Zar" pitchFamily="2" charset="-78"/>
              </a:rPr>
              <a:t>تقویت یادگیری اجتماعی و یادگیری همراه با تعامل 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a-IR" sz="3200" dirty="0">
                <a:latin typeface="B Zar" pitchFamily="2" charset="-78"/>
                <a:cs typeface="B Zar" pitchFamily="2" charset="-78"/>
              </a:rPr>
              <a:t>ارتقای یادگیری </a:t>
            </a:r>
            <a:r>
              <a:rPr lang="fa-IR" sz="3200" dirty="0" err="1">
                <a:latin typeface="B Zar" pitchFamily="2" charset="-78"/>
                <a:cs typeface="B Zar" pitchFamily="2" charset="-78"/>
              </a:rPr>
              <a:t>بازاندیشانه</a:t>
            </a:r>
            <a:r>
              <a:rPr lang="fa-IR" sz="3200" dirty="0">
                <a:latin typeface="B Zar" pitchFamily="2" charset="-78"/>
                <a:cs typeface="B Zar" pitchFamily="2" charset="-78"/>
              </a:rPr>
              <a:t> و ایجاد دانش </a:t>
            </a:r>
            <a:endParaRPr lang="en-US" sz="3200" dirty="0">
              <a:latin typeface="B Zar" pitchFamily="2" charset="-78"/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235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6E6B1-FC9F-3854-389A-E111AB305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4000" dirty="0">
                <a:solidFill>
                  <a:srgbClr val="C00000"/>
                </a:solidFill>
                <a:latin typeface="B Titr" pitchFamily="2" charset="-78"/>
                <a:cs typeface="B Titr" pitchFamily="2" charset="-78"/>
              </a:rPr>
              <a:t>ساختار برنامه تعالی و عدالت و بهره </a:t>
            </a:r>
            <a:r>
              <a:rPr lang="fa-IR" sz="4000" dirty="0" err="1">
                <a:solidFill>
                  <a:srgbClr val="C00000"/>
                </a:solidFill>
                <a:latin typeface="B Titr" pitchFamily="2" charset="-78"/>
                <a:cs typeface="B Titr" pitchFamily="2" charset="-78"/>
              </a:rPr>
              <a:t>وری</a:t>
            </a:r>
            <a:r>
              <a:rPr lang="fa-IR" sz="4000" dirty="0">
                <a:solidFill>
                  <a:srgbClr val="C00000"/>
                </a:solidFill>
                <a:latin typeface="B Titr" pitchFamily="2" charset="-78"/>
                <a:cs typeface="B Titr" pitchFamily="2" charset="-78"/>
              </a:rPr>
              <a:t> در آموزش  </a:t>
            </a:r>
            <a:endParaRPr lang="en-US" sz="4000" dirty="0">
              <a:solidFill>
                <a:srgbClr val="C00000"/>
              </a:solidFill>
              <a:latin typeface="B Titr" pitchFamily="2" charset="-78"/>
              <a:cs typeface="B Titr" pitchFamily="2" charset="-7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2208DA-8D29-1214-9059-B8E5244335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8948" y="1901372"/>
            <a:ext cx="8874103" cy="3761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52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1192B-5F1B-EEBF-5CDF-470FA4030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solidFill>
                  <a:srgbClr val="C00000"/>
                </a:solidFill>
                <a:latin typeface="B Titr" pitchFamily="2" charset="-78"/>
                <a:cs typeface="B Titr" pitchFamily="2" charset="-78"/>
              </a:rPr>
              <a:t>ساختار </a:t>
            </a:r>
            <a:r>
              <a:rPr lang="fa-IR" dirty="0" err="1">
                <a:solidFill>
                  <a:srgbClr val="C00000"/>
                </a:solidFill>
                <a:latin typeface="B Titr" pitchFamily="2" charset="-78"/>
                <a:cs typeface="B Titr" pitchFamily="2" charset="-78"/>
              </a:rPr>
              <a:t>کارگروه</a:t>
            </a:r>
            <a:r>
              <a:rPr lang="fa-IR" dirty="0">
                <a:solidFill>
                  <a:srgbClr val="C00000"/>
                </a:solidFill>
                <a:latin typeface="B Titr" pitchFamily="2" charset="-78"/>
                <a:cs typeface="B Titr" pitchFamily="2" charset="-78"/>
              </a:rPr>
              <a:t> دانشگاهی </a:t>
            </a:r>
            <a:endParaRPr lang="en-US" dirty="0">
              <a:solidFill>
                <a:srgbClr val="C00000"/>
              </a:solidFill>
              <a:latin typeface="B Titr" pitchFamily="2" charset="-78"/>
              <a:cs typeface="B Titr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CB76A-C927-F5A5-F87F-AE72A73E7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fa-IR" sz="3200" b="1" dirty="0">
                <a:latin typeface="B Zar" pitchFamily="2" charset="-78"/>
                <a:cs typeface="B Zar" pitchFamily="2" charset="-78"/>
              </a:rPr>
              <a:t>ترکیب </a:t>
            </a:r>
            <a:r>
              <a:rPr lang="fa-IR" sz="3200" b="1" dirty="0" err="1">
                <a:latin typeface="B Zar" pitchFamily="2" charset="-78"/>
                <a:cs typeface="B Zar" pitchFamily="2" charset="-78"/>
              </a:rPr>
              <a:t>کارگروه</a:t>
            </a:r>
            <a:r>
              <a:rPr lang="fa-IR" sz="3200" b="1" dirty="0">
                <a:latin typeface="B Zar" pitchFamily="2" charset="-78"/>
                <a:cs typeface="B Zar" pitchFamily="2" charset="-78"/>
              </a:rPr>
              <a:t>: </a:t>
            </a:r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endParaRPr lang="fa-IR" sz="3200" dirty="0">
              <a:latin typeface="B Zar" pitchFamily="2" charset="-78"/>
              <a:cs typeface="B Zar" pitchFamily="2" charset="-78"/>
            </a:endParaRP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a-IR" sz="3200" dirty="0">
                <a:latin typeface="B Zar" pitchFamily="2" charset="-78"/>
                <a:cs typeface="B Zar" pitchFamily="2" charset="-78"/>
              </a:rPr>
              <a:t>رییس </a:t>
            </a:r>
            <a:r>
              <a:rPr lang="fa-IR" sz="3200" dirty="0" err="1">
                <a:latin typeface="B Zar" pitchFamily="2" charset="-78"/>
                <a:cs typeface="B Zar" pitchFamily="2" charset="-78"/>
              </a:rPr>
              <a:t>کارگروه</a:t>
            </a:r>
            <a:r>
              <a:rPr lang="fa-IR" sz="3200" dirty="0">
                <a:latin typeface="B Zar" pitchFamily="2" charset="-78"/>
                <a:cs typeface="B Zar" pitchFamily="2" charset="-78"/>
              </a:rPr>
              <a:t> (معاون آموزشی دانشگاه/ دانشکده)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a-IR" sz="3200" dirty="0">
                <a:latin typeface="B Zar" pitchFamily="2" charset="-78"/>
                <a:cs typeface="B Zar" pitchFamily="2" charset="-78"/>
              </a:rPr>
              <a:t>دبیر </a:t>
            </a:r>
            <a:r>
              <a:rPr lang="fa-IR" sz="3200" dirty="0" err="1">
                <a:latin typeface="B Zar" pitchFamily="2" charset="-78"/>
                <a:cs typeface="B Zar" pitchFamily="2" charset="-78"/>
              </a:rPr>
              <a:t>کارگروه</a:t>
            </a:r>
            <a:r>
              <a:rPr lang="fa-IR" sz="3200" dirty="0">
                <a:latin typeface="B Zar" pitchFamily="2" charset="-78"/>
                <a:cs typeface="B Zar" pitchFamily="2" charset="-78"/>
              </a:rPr>
              <a:t> به انتخاب معاون آموزشی (رییس </a:t>
            </a:r>
            <a:r>
              <a:rPr lang="fa-IR" sz="3200" dirty="0" err="1">
                <a:latin typeface="B Zar" pitchFamily="2" charset="-78"/>
                <a:cs typeface="B Zar" pitchFamily="2" charset="-78"/>
              </a:rPr>
              <a:t>کارگروه</a:t>
            </a:r>
            <a:r>
              <a:rPr lang="fa-IR" sz="3200" dirty="0">
                <a:latin typeface="B Zar" pitchFamily="2" charset="-78"/>
                <a:cs typeface="B Zar" pitchFamily="2" charset="-78"/>
              </a:rPr>
              <a:t>) 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a-IR" sz="3200" dirty="0">
                <a:latin typeface="B Zar" pitchFamily="2" charset="-78"/>
                <a:cs typeface="B Zar" pitchFamily="2" charset="-78"/>
              </a:rPr>
              <a:t>پنج نفر از اعضای هیات علمی ترجیحا از </a:t>
            </a:r>
            <a:r>
              <a:rPr lang="fa-IR" sz="3200" dirty="0" err="1">
                <a:latin typeface="B Zar" pitchFamily="2" charset="-78"/>
                <a:cs typeface="B Zar" pitchFamily="2" charset="-78"/>
              </a:rPr>
              <a:t>گروه‌های</a:t>
            </a:r>
            <a:r>
              <a:rPr lang="fa-IR" sz="3200" dirty="0">
                <a:latin typeface="B Zar" pitchFamily="2" charset="-78"/>
                <a:cs typeface="B Zar" pitchFamily="2" charset="-78"/>
              </a:rPr>
              <a:t> مختلف آموزشی  </a:t>
            </a:r>
            <a:endParaRPr lang="en-US" sz="3200" dirty="0">
              <a:latin typeface="B Zar" pitchFamily="2" charset="-78"/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2459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E9513-038E-72FB-0C2E-BEF91283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>
                <a:solidFill>
                  <a:srgbClr val="C00000"/>
                </a:solidFill>
                <a:latin typeface="B Titr" pitchFamily="2" charset="-78"/>
                <a:cs typeface="B Titr" pitchFamily="2" charset="-78"/>
              </a:rPr>
              <a:t>وظایف </a:t>
            </a:r>
            <a:r>
              <a:rPr lang="fa-IR" dirty="0" err="1">
                <a:solidFill>
                  <a:srgbClr val="C00000"/>
                </a:solidFill>
                <a:latin typeface="B Titr" pitchFamily="2" charset="-78"/>
                <a:cs typeface="B Titr" pitchFamily="2" charset="-78"/>
              </a:rPr>
              <a:t>کارگروه</a:t>
            </a:r>
            <a:r>
              <a:rPr lang="fa-IR" dirty="0">
                <a:solidFill>
                  <a:srgbClr val="C00000"/>
                </a:solidFill>
                <a:latin typeface="B Titr" pitchFamily="2" charset="-78"/>
                <a:cs typeface="B Titr" pitchFamily="2" charset="-78"/>
              </a:rPr>
              <a:t> دانشگاهی </a:t>
            </a:r>
            <a:endParaRPr lang="en-US" dirty="0">
              <a:solidFill>
                <a:srgbClr val="C00000"/>
              </a:solidFill>
              <a:latin typeface="B Titr" pitchFamily="2" charset="-78"/>
              <a:cs typeface="B Titr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41D52-24ED-D7D6-F5F7-57E67C932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dirty="0">
                <a:effectLst/>
                <a:latin typeface="B Zar" pitchFamily="2" charset="-78"/>
                <a:cs typeface="B Zar" pitchFamily="2" charset="-78"/>
              </a:rPr>
              <a:t>پیاده سازی برنامه عملیاتی مبتنی بر تحقق سیاست های کلان </a:t>
            </a:r>
            <a:r>
              <a:rPr lang="fa-IR" sz="3200" dirty="0" err="1">
                <a:effectLst/>
                <a:latin typeface="B Zar" pitchFamily="2" charset="-78"/>
                <a:cs typeface="B Zar" pitchFamily="2" charset="-78"/>
              </a:rPr>
              <a:t>کارگروه</a:t>
            </a:r>
            <a:r>
              <a:rPr lang="fa-IR" sz="3200" dirty="0">
                <a:effectLst/>
                <a:latin typeface="B Zar" pitchFamily="2" charset="-78"/>
                <a:cs typeface="B Zar" pitchFamily="2" charset="-78"/>
              </a:rPr>
              <a:t> کشوری </a:t>
            </a:r>
          </a:p>
          <a:p>
            <a:pPr algn="r" rtl="1"/>
            <a:r>
              <a:rPr lang="fa-IR" sz="3200" dirty="0">
                <a:latin typeface="B Zar" pitchFamily="2" charset="-78"/>
                <a:cs typeface="B Zar" pitchFamily="2" charset="-78"/>
              </a:rPr>
              <a:t>ارائه گزارش عملکرد به صورت منظم به کمیته </a:t>
            </a:r>
            <a:r>
              <a:rPr lang="fa-IR" sz="3200" dirty="0" err="1">
                <a:latin typeface="B Zar" pitchFamily="2" charset="-78"/>
                <a:cs typeface="B Zar" pitchFamily="2" charset="-78"/>
              </a:rPr>
              <a:t>بهره‌وری</a:t>
            </a:r>
            <a:r>
              <a:rPr lang="fa-IR" sz="3200" dirty="0">
                <a:latin typeface="B Zar" pitchFamily="2" charset="-78"/>
                <a:cs typeface="B Zar" pitchFamily="2" charset="-78"/>
              </a:rPr>
              <a:t> دانشگاهی جهت ارسال به کلان منطقه </a:t>
            </a:r>
          </a:p>
          <a:p>
            <a:pPr algn="r" rtl="1"/>
            <a:r>
              <a:rPr lang="fa-IR" sz="3200" dirty="0" err="1">
                <a:effectLst/>
                <a:latin typeface="B Zar" pitchFamily="2" charset="-78"/>
                <a:cs typeface="B Zar" pitchFamily="2" charset="-78"/>
              </a:rPr>
              <a:t>بهره‌گیری</a:t>
            </a:r>
            <a:r>
              <a:rPr lang="fa-IR" sz="3200" dirty="0">
                <a:effectLst/>
                <a:latin typeface="B Zar" pitchFamily="2" charset="-78"/>
                <a:cs typeface="B Zar" pitchFamily="2" charset="-78"/>
              </a:rPr>
              <a:t> از ظرفیت های علمی- تخصصی در سطح دانشگاه/ دانشکده </a:t>
            </a:r>
          </a:p>
          <a:p>
            <a:pPr algn="r" rtl="1"/>
            <a:r>
              <a:rPr lang="fa-IR" sz="3200" dirty="0">
                <a:latin typeface="B Zar" pitchFamily="2" charset="-78"/>
                <a:cs typeface="B Zar" pitchFamily="2" charset="-78"/>
              </a:rPr>
              <a:t>پایش و ارزشیابی عملکرد </a:t>
            </a:r>
            <a:r>
              <a:rPr lang="fa-IR" sz="3200" dirty="0" err="1">
                <a:latin typeface="B Zar" pitchFamily="2" charset="-78"/>
                <a:cs typeface="B Zar" pitchFamily="2" charset="-78"/>
              </a:rPr>
              <a:t>برنامه‌ها</a:t>
            </a:r>
            <a:r>
              <a:rPr lang="fa-IR" sz="3200" dirty="0">
                <a:latin typeface="B Zar" pitchFamily="2" charset="-78"/>
                <a:cs typeface="B Zar" pitchFamily="2" charset="-78"/>
              </a:rPr>
              <a:t> در سطح دانشگاه/ دانشکده </a:t>
            </a:r>
            <a:endParaRPr lang="fa-IR" sz="3200" dirty="0">
              <a:effectLst/>
              <a:latin typeface="B Zar" pitchFamily="2" charset="-78"/>
              <a:cs typeface="B Zar" pitchFamily="2" charset="-78"/>
            </a:endParaRPr>
          </a:p>
          <a:p>
            <a:pPr algn="r" rtl="1"/>
            <a:endParaRPr lang="en-US" sz="4400" dirty="0">
              <a:latin typeface="B Zar" pitchFamily="2" charset="-78"/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0972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A1B70-CB70-73E4-1E72-5ED079C99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fa-IR" sz="4000" dirty="0">
                <a:solidFill>
                  <a:srgbClr val="C00000"/>
                </a:solidFill>
                <a:latin typeface="B Titr" pitchFamily="2" charset="-78"/>
                <a:cs typeface="B Titr" pitchFamily="2" charset="-78"/>
              </a:rPr>
              <a:t>سیاست های کلان </a:t>
            </a:r>
            <a:r>
              <a:rPr lang="fa-IR" sz="4000" dirty="0" err="1">
                <a:solidFill>
                  <a:srgbClr val="C00000"/>
                </a:solidFill>
                <a:latin typeface="B Titr" pitchFamily="2" charset="-78"/>
                <a:cs typeface="B Titr" pitchFamily="2" charset="-78"/>
              </a:rPr>
              <a:t>کارگروه</a:t>
            </a:r>
            <a:r>
              <a:rPr lang="fa-IR" sz="4000" dirty="0">
                <a:solidFill>
                  <a:srgbClr val="C00000"/>
                </a:solidFill>
                <a:latin typeface="B Titr" pitchFamily="2" charset="-78"/>
                <a:cs typeface="B Titr" pitchFamily="2" charset="-78"/>
              </a:rPr>
              <a:t> </a:t>
            </a:r>
            <a:endParaRPr lang="en-US" sz="4000" dirty="0">
              <a:solidFill>
                <a:srgbClr val="C00000"/>
              </a:solidFill>
              <a:latin typeface="B Titr" pitchFamily="2" charset="-78"/>
              <a:cs typeface="B Titr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A56EE-F2E7-22B8-5F46-DE8D311E5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algn="r" rtl="1">
              <a:buFont typeface="+mj-lt"/>
              <a:buAutoNum type="arabicPeriod"/>
            </a:pPr>
            <a:r>
              <a:rPr lang="en-US" sz="2400" b="1" dirty="0">
                <a:effectLst/>
                <a:latin typeface="B Lotus" pitchFamily="2" charset="-78"/>
                <a:cs typeface="B Lotus" pitchFamily="2" charset="-78"/>
              </a:rPr>
              <a:t> </a:t>
            </a:r>
            <a:r>
              <a:rPr lang="fa-IR" sz="2400" b="1" dirty="0">
                <a:effectLst/>
                <a:latin typeface="B Lotus" pitchFamily="2" charset="-78"/>
                <a:cs typeface="B Lotus" pitchFamily="2" charset="-78"/>
              </a:rPr>
              <a:t>استانداردس</a:t>
            </a:r>
            <a:r>
              <a:rPr lang="fa-IR" sz="2400" b="1" dirty="0">
                <a:latin typeface="B Lotus" pitchFamily="2" charset="-78"/>
                <a:cs typeface="B Lotus" pitchFamily="2" charset="-78"/>
              </a:rPr>
              <a:t>ازی، </a:t>
            </a:r>
            <a:r>
              <a:rPr lang="fa-IR" sz="2400" b="1" dirty="0" err="1">
                <a:latin typeface="B Lotus" pitchFamily="2" charset="-78"/>
                <a:cs typeface="B Lotus" pitchFamily="2" charset="-78"/>
              </a:rPr>
              <a:t>مدل‌سازی</a:t>
            </a:r>
            <a:r>
              <a:rPr lang="fa-IR" sz="2400" b="1" dirty="0">
                <a:latin typeface="B Lotus" pitchFamily="2" charset="-78"/>
                <a:cs typeface="B Lotus" pitchFamily="2" charset="-78"/>
              </a:rPr>
              <a:t> و استقرار نظام </a:t>
            </a:r>
            <a:r>
              <a:rPr lang="fa-IR" sz="2400" b="1" dirty="0" err="1">
                <a:latin typeface="B Lotus" pitchFamily="2" charset="-78"/>
                <a:cs typeface="B Lotus" pitchFamily="2" charset="-78"/>
              </a:rPr>
              <a:t>فناوری‌های</a:t>
            </a:r>
            <a:r>
              <a:rPr lang="fa-IR" sz="2400" b="1" dirty="0">
                <a:latin typeface="B Lotus" pitchFamily="2" charset="-78"/>
                <a:cs typeface="B Lotus" pitchFamily="2" charset="-78"/>
              </a:rPr>
              <a:t> بهبود دهنده یادگیری در نظام عالی سلامت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fa-IR" sz="2400" b="1" dirty="0" err="1">
                <a:latin typeface="B Lotus" pitchFamily="2" charset="-78"/>
                <a:cs typeface="B Lotus" pitchFamily="2" charset="-78"/>
              </a:rPr>
              <a:t>ظرفیت‌سازی</a:t>
            </a:r>
            <a:r>
              <a:rPr lang="fa-IR" sz="2400" b="1" dirty="0">
                <a:latin typeface="B Lotus" pitchFamily="2" charset="-78"/>
                <a:cs typeface="B Lotus" pitchFamily="2" charset="-78"/>
              </a:rPr>
              <a:t> آکادمیک و یادگیری سازمانی </a:t>
            </a:r>
            <a:r>
              <a:rPr lang="fa-IR" sz="2400" b="1" dirty="0" err="1">
                <a:latin typeface="B Lotus" pitchFamily="2" charset="-78"/>
                <a:cs typeface="B Lotus" pitchFamily="2" charset="-78"/>
              </a:rPr>
              <a:t>فناوری‌های</a:t>
            </a:r>
            <a:r>
              <a:rPr lang="fa-IR" sz="2400" b="1" dirty="0">
                <a:latin typeface="B Lotus" pitchFamily="2" charset="-78"/>
                <a:cs typeface="B Lotus" pitchFamily="2" charset="-78"/>
              </a:rPr>
              <a:t> </a:t>
            </a:r>
            <a:r>
              <a:rPr lang="fa-IR" sz="2400" b="1" dirty="0" err="1">
                <a:latin typeface="B Lotus" pitchFamily="2" charset="-78"/>
                <a:cs typeface="B Lotus" pitchFamily="2" charset="-78"/>
              </a:rPr>
              <a:t>بهبوددهنده</a:t>
            </a:r>
            <a:r>
              <a:rPr lang="fa-IR" sz="2400" b="1" dirty="0">
                <a:latin typeface="B Lotus" pitchFamily="2" charset="-78"/>
                <a:cs typeface="B Lotus" pitchFamily="2" charset="-78"/>
              </a:rPr>
              <a:t> یادگیری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fa-IR" sz="2400" b="1" dirty="0">
                <a:latin typeface="B Lotus" pitchFamily="2" charset="-78"/>
                <a:cs typeface="B Lotus" pitchFamily="2" charset="-78"/>
              </a:rPr>
              <a:t>به </a:t>
            </a:r>
            <a:r>
              <a:rPr lang="fa-IR" sz="2400" b="1" dirty="0" err="1">
                <a:latin typeface="B Lotus" pitchFamily="2" charset="-78"/>
                <a:cs typeface="B Lotus" pitchFamily="2" charset="-78"/>
              </a:rPr>
              <a:t>اشتراک‌گذاری</a:t>
            </a:r>
            <a:r>
              <a:rPr lang="fa-IR" sz="2400" b="1" dirty="0">
                <a:latin typeface="B Lotus" pitchFamily="2" charset="-78"/>
                <a:cs typeface="B Lotus" pitchFamily="2" charset="-78"/>
              </a:rPr>
              <a:t> تجارب </a:t>
            </a:r>
            <a:r>
              <a:rPr lang="fa-IR" sz="2400" b="1" dirty="0" err="1">
                <a:latin typeface="B Lotus" pitchFamily="2" charset="-78"/>
                <a:cs typeface="B Lotus" pitchFamily="2" charset="-78"/>
              </a:rPr>
              <a:t>پیاده‌سازی</a:t>
            </a:r>
            <a:r>
              <a:rPr lang="fa-IR" sz="2400" b="1" dirty="0">
                <a:latin typeface="B Lotus" pitchFamily="2" charset="-78"/>
                <a:cs typeface="B Lotus" pitchFamily="2" charset="-78"/>
              </a:rPr>
              <a:t> </a:t>
            </a:r>
            <a:r>
              <a:rPr lang="fa-IR" sz="2400" b="1" dirty="0" err="1">
                <a:latin typeface="B Lotus" pitchFamily="2" charset="-78"/>
                <a:cs typeface="B Lotus" pitchFamily="2" charset="-78"/>
              </a:rPr>
              <a:t>نظام‌های</a:t>
            </a:r>
            <a:r>
              <a:rPr lang="fa-IR" sz="2400" b="1" dirty="0">
                <a:latin typeface="B Lotus" pitchFamily="2" charset="-78"/>
                <a:cs typeface="B Lotus" pitchFamily="2" charset="-78"/>
              </a:rPr>
              <a:t> آموزشی مبتنی بر </a:t>
            </a:r>
            <a:r>
              <a:rPr lang="fa-IR" sz="2400" b="1" dirty="0" err="1">
                <a:latin typeface="B Lotus" pitchFamily="2" charset="-78"/>
                <a:cs typeface="B Lotus" pitchFamily="2" charset="-78"/>
              </a:rPr>
              <a:t>فناوری‌های</a:t>
            </a:r>
            <a:r>
              <a:rPr lang="fa-IR" sz="2400" b="1" dirty="0">
                <a:latin typeface="B Lotus" pitchFamily="2" charset="-78"/>
                <a:cs typeface="B Lotus" pitchFamily="2" charset="-78"/>
              </a:rPr>
              <a:t> نوین یادگیری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fa-IR" sz="2400" b="1" dirty="0" err="1">
                <a:latin typeface="B Lotus" pitchFamily="2" charset="-78"/>
                <a:cs typeface="B Lotus" pitchFamily="2" charset="-78"/>
              </a:rPr>
              <a:t>فناوری‌های</a:t>
            </a:r>
            <a:r>
              <a:rPr lang="fa-IR" sz="2400" b="1" dirty="0">
                <a:latin typeface="B Lotus" pitchFamily="2" charset="-78"/>
                <a:cs typeface="B Lotus" pitchFamily="2" charset="-78"/>
              </a:rPr>
              <a:t> بهبود دهنده سنجش و ارزشیابی پیشرفت دانشجو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fa-IR" sz="2400" b="1" dirty="0">
                <a:latin typeface="B Lotus" pitchFamily="2" charset="-78"/>
                <a:cs typeface="B Lotus" pitchFamily="2" charset="-78"/>
              </a:rPr>
              <a:t>تولید، </a:t>
            </a:r>
            <a:r>
              <a:rPr lang="fa-IR" sz="2400" b="1" dirty="0" err="1">
                <a:latin typeface="B Lotus" pitchFamily="2" charset="-78"/>
                <a:cs typeface="B Lotus" pitchFamily="2" charset="-78"/>
              </a:rPr>
              <a:t>بومی‌سازی</a:t>
            </a:r>
            <a:r>
              <a:rPr lang="fa-IR" sz="2400" b="1" dirty="0">
                <a:latin typeface="B Lotus" pitchFamily="2" charset="-78"/>
                <a:cs typeface="B Lotus" pitchFamily="2" charset="-78"/>
              </a:rPr>
              <a:t> و بازار </a:t>
            </a:r>
            <a:r>
              <a:rPr lang="fa-IR" sz="2400" b="1" dirty="0" err="1">
                <a:latin typeface="B Lotus" pitchFamily="2" charset="-78"/>
                <a:cs typeface="B Lotus" pitchFamily="2" charset="-78"/>
              </a:rPr>
              <a:t>فناوری‌های</a:t>
            </a:r>
            <a:r>
              <a:rPr lang="fa-IR" sz="2400" b="1" dirty="0">
                <a:latin typeface="B Lotus" pitchFamily="2" charset="-78"/>
                <a:cs typeface="B Lotus" pitchFamily="2" charset="-78"/>
              </a:rPr>
              <a:t> بهبود دهنده یادگیری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fa-IR" sz="2400" b="1" dirty="0">
                <a:latin typeface="B Lotus" pitchFamily="2" charset="-78"/>
                <a:cs typeface="B Lotus" pitchFamily="2" charset="-78"/>
              </a:rPr>
              <a:t>اعمال </a:t>
            </a:r>
            <a:r>
              <a:rPr lang="fa-IR" sz="2400" b="1" dirty="0" err="1">
                <a:latin typeface="B Lotus" pitchFamily="2" charset="-78"/>
                <a:cs typeface="B Lotus" pitchFamily="2" charset="-78"/>
              </a:rPr>
              <a:t>مشوق‌های</a:t>
            </a:r>
            <a:r>
              <a:rPr lang="fa-IR" sz="2400" b="1" dirty="0">
                <a:latin typeface="B Lotus" pitchFamily="2" charset="-78"/>
                <a:cs typeface="B Lotus" pitchFamily="2" charset="-78"/>
              </a:rPr>
              <a:t> لازم برای </a:t>
            </a:r>
            <a:r>
              <a:rPr lang="fa-IR" sz="2400" b="1" dirty="0" err="1">
                <a:latin typeface="B Lotus" pitchFamily="2" charset="-78"/>
                <a:cs typeface="B Lotus" pitchFamily="2" charset="-78"/>
              </a:rPr>
              <a:t>دانشگاه‌ها</a:t>
            </a:r>
            <a:r>
              <a:rPr lang="fa-IR" sz="2400" b="1" dirty="0">
                <a:latin typeface="B Lotus" pitchFamily="2" charset="-78"/>
                <a:cs typeface="B Lotus" pitchFamily="2" charset="-78"/>
              </a:rPr>
              <a:t> به منظور توجه و تمرکز به </a:t>
            </a:r>
            <a:r>
              <a:rPr lang="fa-IR" sz="2400" b="1" dirty="0" err="1">
                <a:latin typeface="B Lotus" pitchFamily="2" charset="-78"/>
                <a:cs typeface="B Lotus" pitchFamily="2" charset="-78"/>
              </a:rPr>
              <a:t>راه‌اندازی</a:t>
            </a:r>
            <a:r>
              <a:rPr lang="fa-IR" sz="2400" b="1" dirty="0">
                <a:latin typeface="B Lotus" pitchFamily="2" charset="-78"/>
                <a:cs typeface="B Lotus" pitchFamily="2" charset="-78"/>
              </a:rPr>
              <a:t> واحد </a:t>
            </a:r>
            <a:r>
              <a:rPr lang="fa-IR" sz="2400" b="1" dirty="0" err="1">
                <a:latin typeface="B Lotus" pitchFamily="2" charset="-78"/>
                <a:cs typeface="B Lotus" pitchFamily="2" charset="-78"/>
              </a:rPr>
              <a:t>فناوری‌های</a:t>
            </a:r>
            <a:r>
              <a:rPr lang="fa-IR" sz="2400" b="1" dirty="0">
                <a:latin typeface="B Lotus" pitchFamily="2" charset="-78"/>
                <a:cs typeface="B Lotus" pitchFamily="2" charset="-78"/>
              </a:rPr>
              <a:t> بهبود دهنده در مراکز رشد و </a:t>
            </a:r>
            <a:r>
              <a:rPr lang="fa-IR" sz="2400" b="1" dirty="0" err="1">
                <a:latin typeface="B Lotus" pitchFamily="2" charset="-78"/>
                <a:cs typeface="B Lotus" pitchFamily="2" charset="-78"/>
              </a:rPr>
              <a:t>پارک‌های</a:t>
            </a:r>
            <a:r>
              <a:rPr lang="fa-IR" sz="2400" b="1" dirty="0">
                <a:latin typeface="B Lotus" pitchFamily="2" charset="-78"/>
                <a:cs typeface="B Lotus" pitchFamily="2" charset="-78"/>
              </a:rPr>
              <a:t> علم و فناوری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fa-IR" sz="2400" b="1" dirty="0" err="1">
                <a:latin typeface="B Lotus" pitchFamily="2" charset="-78"/>
                <a:cs typeface="B Lotus" pitchFamily="2" charset="-78"/>
              </a:rPr>
              <a:t>جهت‌دهی</a:t>
            </a:r>
            <a:r>
              <a:rPr lang="fa-IR" sz="2400" b="1" dirty="0">
                <a:latin typeface="B Lotus" pitchFamily="2" charset="-78"/>
                <a:cs typeface="B Lotus" pitchFamily="2" charset="-78"/>
              </a:rPr>
              <a:t> پژوهش به سمت </a:t>
            </a:r>
            <a:r>
              <a:rPr lang="fa-IR" sz="2400" b="1" dirty="0" err="1">
                <a:latin typeface="B Lotus" pitchFamily="2" charset="-78"/>
                <a:cs typeface="B Lotus" pitchFamily="2" charset="-78"/>
              </a:rPr>
              <a:t>اقتضائات</a:t>
            </a:r>
            <a:r>
              <a:rPr lang="fa-IR" sz="2400" b="1" dirty="0">
                <a:latin typeface="B Lotus" pitchFamily="2" charset="-78"/>
                <a:cs typeface="B Lotus" pitchFamily="2" charset="-78"/>
              </a:rPr>
              <a:t> </a:t>
            </a:r>
            <a:r>
              <a:rPr lang="fa-IR" sz="2400" b="1" dirty="0" err="1">
                <a:latin typeface="B Lotus" pitchFamily="2" charset="-78"/>
                <a:cs typeface="B Lotus" pitchFamily="2" charset="-78"/>
              </a:rPr>
              <a:t>راه‌اندازی</a:t>
            </a:r>
            <a:r>
              <a:rPr lang="fa-IR" sz="2400" b="1" dirty="0">
                <a:latin typeface="B Lotus" pitchFamily="2" charset="-78"/>
                <a:cs typeface="B Lotus" pitchFamily="2" charset="-78"/>
              </a:rPr>
              <a:t> و </a:t>
            </a:r>
            <a:r>
              <a:rPr lang="fa-IR" sz="2400" b="1" dirty="0" err="1">
                <a:latin typeface="B Lotus" pitchFamily="2" charset="-78"/>
                <a:cs typeface="B Lotus" pitchFamily="2" charset="-78"/>
              </a:rPr>
              <a:t>پیاده‌سازی</a:t>
            </a:r>
            <a:r>
              <a:rPr lang="fa-IR" sz="2400" b="1" dirty="0">
                <a:latin typeface="B Lotus" pitchFamily="2" charset="-78"/>
                <a:cs typeface="B Lotus" pitchFamily="2" charset="-78"/>
              </a:rPr>
              <a:t> نظام آموزشی مبتنی بر </a:t>
            </a:r>
            <a:r>
              <a:rPr lang="fa-IR" sz="2400" b="1" dirty="0" err="1">
                <a:latin typeface="B Lotus" pitchFamily="2" charset="-78"/>
                <a:cs typeface="B Lotus" pitchFamily="2" charset="-78"/>
              </a:rPr>
              <a:t>فناوری‌های</a:t>
            </a:r>
            <a:r>
              <a:rPr lang="fa-IR" sz="2400" b="1" dirty="0">
                <a:latin typeface="B Lotus" pitchFamily="2" charset="-78"/>
                <a:cs typeface="B Lotus" pitchFamily="2" charset="-78"/>
              </a:rPr>
              <a:t> بهبود دهنده یادگیری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fa-IR" sz="2400" b="1" dirty="0">
                <a:latin typeface="B Lotus" pitchFamily="2" charset="-78"/>
                <a:cs typeface="B Lotus" pitchFamily="2" charset="-78"/>
              </a:rPr>
              <a:t>پایش مداوم وضعیت تولید دانش مبتنی بر شواهد در حوزه </a:t>
            </a:r>
            <a:r>
              <a:rPr lang="fa-IR" sz="2400" b="1" dirty="0" err="1">
                <a:latin typeface="B Lotus" pitchFamily="2" charset="-78"/>
                <a:cs typeface="B Lotus" pitchFamily="2" charset="-78"/>
              </a:rPr>
              <a:t>کارکردهای</a:t>
            </a:r>
            <a:r>
              <a:rPr lang="fa-IR" sz="2400" b="1" dirty="0">
                <a:latin typeface="B Lotus" pitchFamily="2" charset="-78"/>
                <a:cs typeface="B Lotus" pitchFamily="2" charset="-78"/>
              </a:rPr>
              <a:t> فناوریهای بهبود دهنده یادگیری در </a:t>
            </a:r>
            <a:r>
              <a:rPr lang="fa-IR" sz="2400" b="1" dirty="0" err="1">
                <a:latin typeface="B Lotus" pitchFamily="2" charset="-78"/>
                <a:cs typeface="B Lotus" pitchFamily="2" charset="-78"/>
              </a:rPr>
              <a:t>حیطه‌های</a:t>
            </a:r>
            <a:r>
              <a:rPr lang="fa-IR" sz="2400" b="1" dirty="0">
                <a:latin typeface="B Lotus" pitchFamily="2" charset="-78"/>
                <a:cs typeface="B Lotus" pitchFamily="2" charset="-78"/>
              </a:rPr>
              <a:t> مختلف نظام آموزشی (آموزش نظری، آموزش بالینی، مدیریت و رهبری)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fa-IR" sz="2400" b="1" dirty="0">
                <a:latin typeface="B Lotus" pitchFamily="2" charset="-78"/>
                <a:cs typeface="B Lotus" pitchFamily="2" charset="-78"/>
              </a:rPr>
              <a:t>اخلاق در طراحی و توسعه </a:t>
            </a:r>
            <a:r>
              <a:rPr lang="fa-IR" sz="2400" b="1" dirty="0" err="1">
                <a:latin typeface="B Lotus" pitchFamily="2" charset="-78"/>
                <a:cs typeface="B Lotus" pitchFamily="2" charset="-78"/>
              </a:rPr>
              <a:t>نظام‌های</a:t>
            </a:r>
            <a:r>
              <a:rPr lang="fa-IR" sz="2400" b="1" dirty="0">
                <a:latin typeface="B Lotus" pitchFamily="2" charset="-78"/>
                <a:cs typeface="B Lotus" pitchFamily="2" charset="-78"/>
              </a:rPr>
              <a:t> مبتنی بر </a:t>
            </a:r>
            <a:r>
              <a:rPr lang="fa-IR" sz="2400" b="1" dirty="0" err="1">
                <a:latin typeface="B Lotus" pitchFamily="2" charset="-78"/>
                <a:cs typeface="B Lotus" pitchFamily="2" charset="-78"/>
              </a:rPr>
              <a:t>فناوری‌های</a:t>
            </a:r>
            <a:r>
              <a:rPr lang="fa-IR" sz="2400" b="1" dirty="0">
                <a:latin typeface="B Lotus" pitchFamily="2" charset="-78"/>
                <a:cs typeface="B Lotus" pitchFamily="2" charset="-78"/>
              </a:rPr>
              <a:t> بهبود دهنده یادگیری </a:t>
            </a:r>
            <a:endParaRPr lang="en-US" sz="3600" b="1" dirty="0">
              <a:latin typeface="B Lotus" pitchFamily="2" charset="-78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0582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7F4C7-EC87-E9F3-D8DF-9FDCF9893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800" y="2498725"/>
            <a:ext cx="10515600" cy="1325563"/>
          </a:xfrm>
        </p:spPr>
        <p:txBody>
          <a:bodyPr/>
          <a:lstStyle/>
          <a:p>
            <a:pPr algn="ctr" rtl="1"/>
            <a:r>
              <a:rPr lang="fa-IR">
                <a:solidFill>
                  <a:srgbClr val="C00000"/>
                </a:solidFill>
                <a:latin typeface="B Titr" pitchFamily="2" charset="-78"/>
                <a:cs typeface="B Titr" pitchFamily="2" charset="-78"/>
              </a:rPr>
              <a:t>شاخص‌های</a:t>
            </a:r>
            <a:r>
              <a:rPr lang="fa-IR" dirty="0">
                <a:solidFill>
                  <a:srgbClr val="C00000"/>
                </a:solidFill>
                <a:latin typeface="B Titr" pitchFamily="2" charset="-78"/>
                <a:cs typeface="B Titr" pitchFamily="2" charset="-78"/>
              </a:rPr>
              <a:t> </a:t>
            </a:r>
            <a:r>
              <a:rPr lang="fa-IR" dirty="0" err="1">
                <a:solidFill>
                  <a:srgbClr val="C00000"/>
                </a:solidFill>
                <a:latin typeface="B Titr" pitchFamily="2" charset="-78"/>
                <a:cs typeface="B Titr" pitchFamily="2" charset="-78"/>
              </a:rPr>
              <a:t>کارگروه</a:t>
            </a:r>
            <a:r>
              <a:rPr lang="fa-IR" dirty="0">
                <a:solidFill>
                  <a:srgbClr val="C00000"/>
                </a:solidFill>
                <a:latin typeface="B Titr" pitchFamily="2" charset="-78"/>
                <a:cs typeface="B Titr" pitchFamily="2" charset="-78"/>
              </a:rPr>
              <a:t> </a:t>
            </a:r>
            <a:endParaRPr lang="en-US" dirty="0">
              <a:solidFill>
                <a:srgbClr val="C00000"/>
              </a:solidFill>
              <a:latin typeface="B Titr" pitchFamily="2" charset="-78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3978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BB206-6D62-80B9-CB7A-6654A203C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7396A-7D6F-731E-FEE5-FF0A31F06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3B821C-EA1C-81B1-133D-EA62DFD3B1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75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36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F7DA6-E56F-C888-B25A-529CDFE00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6000" dirty="0">
                <a:solidFill>
                  <a:srgbClr val="C00000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برنامه عدالت، تعالی و بهره </a:t>
            </a:r>
            <a:r>
              <a:rPr lang="fa-IR" sz="6000" dirty="0" err="1">
                <a:solidFill>
                  <a:srgbClr val="C00000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وری</a:t>
            </a:r>
            <a:r>
              <a:rPr lang="fa-IR" sz="6000" dirty="0">
                <a:solidFill>
                  <a:srgbClr val="C00000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 در آموزش علوم پزشکی </a:t>
            </a:r>
            <a:endParaRPr lang="en-US" sz="6000" dirty="0">
              <a:solidFill>
                <a:srgbClr val="C00000"/>
              </a:solidFill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2F962-6371-F6B0-44DF-EA917E0102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97736" y="2365420"/>
            <a:ext cx="5537915" cy="3777622"/>
          </a:xfrm>
        </p:spPr>
        <p:txBody>
          <a:bodyPr>
            <a:normAutofit/>
          </a:bodyPr>
          <a:lstStyle/>
          <a:p>
            <a:pPr algn="r" rtl="1"/>
            <a:r>
              <a:rPr lang="fa-IR" sz="2800" dirty="0" err="1">
                <a:latin typeface="IranNastaliq" panose="02020505000000020003" pitchFamily="18" charset="0"/>
                <a:cs typeface="IranNastaliq" panose="02020505000000020003" pitchFamily="18" charset="0"/>
              </a:rPr>
              <a:t>کارگروه</a:t>
            </a:r>
            <a:r>
              <a:rPr lang="fa-IR" sz="2800" dirty="0">
                <a:latin typeface="IranNastaliq" panose="02020505000000020003" pitchFamily="18" charset="0"/>
                <a:cs typeface="IranNastaliq" panose="02020505000000020003" pitchFamily="18" charset="0"/>
              </a:rPr>
              <a:t> تخصصی بین </a:t>
            </a:r>
            <a:r>
              <a:rPr lang="fa-IR" sz="2800" dirty="0" err="1">
                <a:latin typeface="IranNastaliq" panose="02020505000000020003" pitchFamily="18" charset="0"/>
                <a:cs typeface="IranNastaliq" panose="02020505000000020003" pitchFamily="18" charset="0"/>
              </a:rPr>
              <a:t>المللی</a:t>
            </a:r>
            <a:r>
              <a:rPr lang="fa-IR" sz="2800" dirty="0">
                <a:latin typeface="IranNastaliq" panose="02020505000000020003" pitchFamily="18" charset="0"/>
                <a:cs typeface="IranNastaliq" panose="02020505000000020003" pitchFamily="18" charset="0"/>
              </a:rPr>
              <a:t> سازی  آموزش علوم پزشکی </a:t>
            </a:r>
          </a:p>
          <a:p>
            <a:pPr algn="r" rtl="1"/>
            <a:r>
              <a:rPr lang="fa-IR" sz="2800" dirty="0" err="1">
                <a:latin typeface="IranNastaliq" panose="02020505000000020003" pitchFamily="18" charset="0"/>
                <a:cs typeface="IranNastaliq" panose="02020505000000020003" pitchFamily="18" charset="0"/>
              </a:rPr>
              <a:t>کارگروه</a:t>
            </a:r>
            <a:r>
              <a:rPr lang="fa-IR" sz="2800" dirty="0">
                <a:latin typeface="IranNastaliq" panose="02020505000000020003" pitchFamily="18" charset="0"/>
                <a:cs typeface="IranNastaliq" panose="02020505000000020003" pitchFamily="18" charset="0"/>
              </a:rPr>
              <a:t> تخصصی </a:t>
            </a:r>
            <a:r>
              <a:rPr lang="fa-IR" sz="2800" dirty="0" err="1">
                <a:latin typeface="IranNastaliq" panose="02020505000000020003" pitchFamily="18" charset="0"/>
                <a:cs typeface="IranNastaliq" panose="02020505000000020003" pitchFamily="18" charset="0"/>
              </a:rPr>
              <a:t>کارآفرینی</a:t>
            </a:r>
            <a:r>
              <a:rPr lang="fa-IR" sz="2800" dirty="0">
                <a:latin typeface="IranNastaliq" panose="02020505000000020003" pitchFamily="18" charset="0"/>
                <a:cs typeface="IranNastaliq" panose="02020505000000020003" pitchFamily="18" charset="0"/>
              </a:rPr>
              <a:t> و کسب و کارهای دانش بنیان در آموزش علوم پزشکی </a:t>
            </a:r>
          </a:p>
          <a:p>
            <a:pPr algn="r" rtl="1"/>
            <a:r>
              <a:rPr lang="fa-IR" sz="2800" dirty="0" err="1">
                <a:latin typeface="IranNastaliq" panose="02020505000000020003" pitchFamily="18" charset="0"/>
                <a:cs typeface="IranNastaliq" panose="02020505000000020003" pitchFamily="18" charset="0"/>
              </a:rPr>
              <a:t>کارگروه</a:t>
            </a:r>
            <a:r>
              <a:rPr lang="fa-IR" sz="2800" dirty="0">
                <a:latin typeface="IranNastaliq" panose="02020505000000020003" pitchFamily="18" charset="0"/>
                <a:cs typeface="IranNastaliq" panose="02020505000000020003" pitchFamily="18" charset="0"/>
              </a:rPr>
              <a:t> تخصصی مرجعیت علمی و آینده نگاری </a:t>
            </a:r>
          </a:p>
          <a:p>
            <a:pPr algn="r" rtl="1"/>
            <a:r>
              <a:rPr lang="fa-IR" sz="2800" dirty="0" err="1">
                <a:latin typeface="IranNastaliq" panose="02020505000000020003" pitchFamily="18" charset="0"/>
                <a:cs typeface="IranNastaliq" panose="02020505000000020003" pitchFamily="18" charset="0"/>
              </a:rPr>
              <a:t>کارگروه</a:t>
            </a:r>
            <a:r>
              <a:rPr lang="fa-IR" sz="2800" dirty="0">
                <a:latin typeface="IranNastaliq" panose="02020505000000020003" pitchFamily="18" charset="0"/>
                <a:cs typeface="IranNastaliq" panose="02020505000000020003" pitchFamily="18" charset="0"/>
              </a:rPr>
              <a:t> تخصصی نظام </a:t>
            </a:r>
            <a:r>
              <a:rPr lang="fa-IR" sz="2800" dirty="0" err="1">
                <a:latin typeface="IranNastaliq" panose="02020505000000020003" pitchFamily="18" charset="0"/>
                <a:cs typeface="IranNastaliq" panose="02020505000000020003" pitchFamily="18" charset="0"/>
              </a:rPr>
              <a:t>اعتباربخشی</a:t>
            </a:r>
            <a:r>
              <a:rPr lang="fa-IR" sz="2800" dirty="0">
                <a:latin typeface="IranNastaliq" panose="02020505000000020003" pitchFamily="18" charset="0"/>
                <a:cs typeface="IranNastaliq" panose="02020505000000020003" pitchFamily="18" charset="0"/>
              </a:rPr>
              <a:t> ملی و تدوین استانداردهای  آموزشی </a:t>
            </a:r>
          </a:p>
          <a:p>
            <a:pPr algn="r" rtl="1"/>
            <a:r>
              <a:rPr lang="fa-IR" sz="2800" dirty="0" err="1">
                <a:latin typeface="IranNastaliq" panose="02020505000000020003" pitchFamily="18" charset="0"/>
                <a:cs typeface="IranNastaliq" panose="02020505000000020003" pitchFamily="18" charset="0"/>
              </a:rPr>
              <a:t>کارگروه</a:t>
            </a:r>
            <a:r>
              <a:rPr lang="fa-IR" sz="2800" dirty="0">
                <a:latin typeface="IranNastaliq" panose="02020505000000020003" pitchFamily="18" charset="0"/>
                <a:cs typeface="IranNastaliq" panose="02020505000000020003" pitchFamily="18" charset="0"/>
              </a:rPr>
              <a:t> تخصصی اخلاق، سلامت معنوی و تعهد حرفه ای در  آموزش علوم پزشکی </a:t>
            </a:r>
          </a:p>
          <a:p>
            <a:pPr marL="0" indent="0" algn="r" rtl="1">
              <a:buNone/>
            </a:pPr>
            <a:endParaRPr lang="fa-IR" dirty="0"/>
          </a:p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algn="r" rt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1AA53E-E313-80F7-03E9-DFB329B1A4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48767" y="2365420"/>
            <a:ext cx="4601535" cy="3777622"/>
          </a:xfrm>
        </p:spPr>
        <p:txBody>
          <a:bodyPr>
            <a:normAutofit/>
          </a:bodyPr>
          <a:lstStyle/>
          <a:p>
            <a:pPr algn="r" rtl="1"/>
            <a:r>
              <a:rPr lang="fa-IR" sz="2800" dirty="0" err="1">
                <a:latin typeface="IranNastaliq" panose="02020505000000020003" pitchFamily="18" charset="0"/>
                <a:cs typeface="IranNastaliq" panose="02020505000000020003" pitchFamily="18" charset="0"/>
              </a:rPr>
              <a:t>کارگروه</a:t>
            </a:r>
            <a:r>
              <a:rPr lang="fa-IR" sz="2800" dirty="0">
                <a:latin typeface="IranNastaliq" panose="02020505000000020003" pitchFamily="18" charset="0"/>
                <a:cs typeface="IranNastaliq" panose="02020505000000020003" pitchFamily="18" charset="0"/>
              </a:rPr>
              <a:t> تخصصی اقتصاد آموزش </a:t>
            </a:r>
            <a:endParaRPr lang="fa-IR" sz="2800" b="1" dirty="0">
              <a:latin typeface="IranNastaliq" panose="02020505000000020003" pitchFamily="18" charset="0"/>
              <a:cs typeface="IranNastaliq" panose="02020505000000020003" pitchFamily="18" charset="0"/>
            </a:endParaRPr>
          </a:p>
          <a:p>
            <a:pPr algn="r" rtl="1"/>
            <a:r>
              <a:rPr lang="fa-IR" sz="3200" b="1" dirty="0" err="1">
                <a:solidFill>
                  <a:srgbClr val="C00000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کارگروه</a:t>
            </a:r>
            <a:r>
              <a:rPr lang="fa-IR" sz="3200" b="1" dirty="0">
                <a:solidFill>
                  <a:srgbClr val="C00000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 تخصصی توسعه آموزش و فناوری های نوین ارتقای یادگیری </a:t>
            </a:r>
          </a:p>
          <a:p>
            <a:pPr algn="r" rtl="1"/>
            <a:r>
              <a:rPr lang="fa-IR" sz="2800" dirty="0" err="1">
                <a:latin typeface="IranNastaliq" panose="02020505000000020003" pitchFamily="18" charset="0"/>
                <a:cs typeface="IranNastaliq" panose="02020505000000020003" pitchFamily="18" charset="0"/>
              </a:rPr>
              <a:t>کارگروه</a:t>
            </a:r>
            <a:r>
              <a:rPr lang="fa-IR" sz="2800" dirty="0">
                <a:latin typeface="IranNastaliq" panose="02020505000000020003" pitchFamily="18" charset="0"/>
                <a:cs typeface="IranNastaliq" panose="02020505000000020003" pitchFamily="18" charset="0"/>
              </a:rPr>
              <a:t> تخصصی مدیریت جامع  کیفیت در آموزش پزشکی </a:t>
            </a:r>
          </a:p>
          <a:p>
            <a:pPr algn="r" rtl="1"/>
            <a:r>
              <a:rPr lang="fa-IR" sz="2800" dirty="0" err="1">
                <a:latin typeface="IranNastaliq" panose="02020505000000020003" pitchFamily="18" charset="0"/>
                <a:cs typeface="IranNastaliq" panose="02020505000000020003" pitchFamily="18" charset="0"/>
              </a:rPr>
              <a:t>کارگروه</a:t>
            </a:r>
            <a:r>
              <a:rPr lang="fa-IR" sz="2800" dirty="0">
                <a:latin typeface="IranNastaliq" panose="02020505000000020003" pitchFamily="18" charset="0"/>
                <a:cs typeface="IranNastaliq" panose="02020505000000020003" pitchFamily="18" charset="0"/>
              </a:rPr>
              <a:t> تخصصی </a:t>
            </a:r>
            <a:r>
              <a:rPr lang="fa-IR" sz="2800" dirty="0" err="1">
                <a:latin typeface="IranNastaliq" panose="02020505000000020003" pitchFamily="18" charset="0"/>
                <a:cs typeface="IranNastaliq" panose="02020505000000020003" pitchFamily="18" charset="0"/>
              </a:rPr>
              <a:t>همگرایی</a:t>
            </a:r>
            <a:r>
              <a:rPr lang="fa-IR" sz="2800" dirty="0">
                <a:latin typeface="IranNastaliq" panose="02020505000000020003" pitchFamily="18" charset="0"/>
                <a:cs typeface="IranNastaliq" panose="02020505000000020003" pitchFamily="18" charset="0"/>
              </a:rPr>
              <a:t> در تعالی علوم و فناوری های پیشرفته </a:t>
            </a:r>
          </a:p>
          <a:p>
            <a:pPr algn="r" rtl="1"/>
            <a:r>
              <a:rPr lang="fa-IR" sz="3200" dirty="0" err="1">
                <a:latin typeface="IranNastaliq" panose="02020505000000020003" pitchFamily="18" charset="0"/>
                <a:cs typeface="IranNastaliq" panose="02020505000000020003" pitchFamily="18" charset="0"/>
              </a:rPr>
              <a:t>کارگروه</a:t>
            </a:r>
            <a:r>
              <a:rPr lang="fa-IR" sz="3200" dirty="0">
                <a:latin typeface="IranNastaliq" panose="02020505000000020003" pitchFamily="18" charset="0"/>
                <a:cs typeface="IranNastaliq" panose="02020505000000020003" pitchFamily="18" charset="0"/>
              </a:rPr>
              <a:t> تخصصی پاسخگویی اجتماعی و عدالت  آموزشی 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endParaRPr lang="en-US" sz="2800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5695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گل-مخصوص-ماه-تولد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-1"/>
            <a:ext cx="12192002" cy="6858001"/>
          </a:xfrm>
        </p:spPr>
      </p:pic>
      <p:sp>
        <p:nvSpPr>
          <p:cNvPr id="1026" name="AutoShape 2" descr="متن خسته نباشی برای دوست و همکار + عکس نوشته های خدا قوت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گل مخصوص ماه تولد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818185" y="967154"/>
            <a:ext cx="5820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600" b="1" dirty="0" smtClean="0">
                <a:cs typeface="B Mitra" pitchFamily="2" charset="-78"/>
              </a:rPr>
              <a:t>سپاس</a:t>
            </a:r>
            <a:endParaRPr lang="en-US" sz="3600" b="1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44C77-B99C-68DB-3711-009A147F4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/>
          <a:lstStyle/>
          <a:p>
            <a:pPr algn="ctr" rtl="1"/>
            <a:r>
              <a:rPr lang="fa-IR" dirty="0">
                <a:latin typeface="B Titr" pitchFamily="2" charset="-78"/>
                <a:cs typeface="B Titr" pitchFamily="2" charset="-78"/>
              </a:rPr>
              <a:t>پیشرفت فناوری اطلاعات و ارتباطات </a:t>
            </a:r>
            <a:endParaRPr lang="en-US" dirty="0">
              <a:latin typeface="B Titr" pitchFamily="2" charset="-78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0554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D3A43-9724-3100-21B7-BCC28E594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862" y="1155823"/>
            <a:ext cx="10515600" cy="1325563"/>
          </a:xfrm>
        </p:spPr>
        <p:txBody>
          <a:bodyPr/>
          <a:lstStyle/>
          <a:p>
            <a:pPr algn="ctr" rtl="1"/>
            <a:r>
              <a:rPr lang="fa-IR" dirty="0">
                <a:latin typeface="B Titr" pitchFamily="2" charset="-78"/>
                <a:cs typeface="B Titr" pitchFamily="2" charset="-78"/>
              </a:rPr>
              <a:t>تغییر نسل ها  </a:t>
            </a:r>
            <a:endParaRPr lang="en-US" dirty="0">
              <a:latin typeface="B Titr" pitchFamily="2" charset="-78"/>
              <a:cs typeface="B Titr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2309D-6B95-41A5-7D52-918DCE110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277" y="3207380"/>
            <a:ext cx="10515600" cy="1276700"/>
          </a:xfrm>
        </p:spPr>
        <p:txBody>
          <a:bodyPr>
            <a:normAutofit/>
          </a:bodyPr>
          <a:lstStyle/>
          <a:p>
            <a:pPr marL="228600" indent="-22860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fa-IR" sz="3600" b="1" dirty="0">
                <a:solidFill>
                  <a:srgbClr val="C00000"/>
                </a:solidFill>
                <a:latin typeface="B Zar" pitchFamily="2" charset="-78"/>
                <a:cs typeface="B Zar" pitchFamily="2" charset="-78"/>
              </a:rPr>
              <a:t>ورود نسل </a:t>
            </a:r>
            <a:r>
              <a:rPr lang="en-US" sz="3600" b="1" dirty="0">
                <a:solidFill>
                  <a:srgbClr val="C00000"/>
                </a:solidFill>
                <a:latin typeface="+mj-lt"/>
                <a:cs typeface="+mj-cs"/>
              </a:rPr>
              <a:t>N</a:t>
            </a:r>
            <a:r>
              <a:rPr lang="fa-IR" sz="3600" b="1" dirty="0">
                <a:solidFill>
                  <a:srgbClr val="C00000"/>
                </a:solidFill>
                <a:latin typeface="B Zar" pitchFamily="2" charset="-78"/>
                <a:cs typeface="B Zar" pitchFamily="2" charset="-78"/>
              </a:rPr>
              <a:t> ، نسل دیجیتال و </a:t>
            </a:r>
            <a:r>
              <a:rPr lang="fa-IR" sz="3600" b="1" dirty="0" err="1">
                <a:solidFill>
                  <a:srgbClr val="C00000"/>
                </a:solidFill>
                <a:latin typeface="B Zar" pitchFamily="2" charset="-78"/>
                <a:cs typeface="B Zar" pitchFamily="2" charset="-78"/>
              </a:rPr>
              <a:t>هزاره‌ها</a:t>
            </a:r>
            <a:r>
              <a:rPr lang="fa-IR" sz="3600" b="1" dirty="0">
                <a:solidFill>
                  <a:srgbClr val="C00000"/>
                </a:solidFill>
                <a:latin typeface="B Zar" pitchFamily="2" charset="-78"/>
                <a:cs typeface="B Zar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4714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13B1E-2A8E-F751-61F6-8DD6AE2F6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086" y="902153"/>
            <a:ext cx="10515600" cy="1325563"/>
          </a:xfrm>
        </p:spPr>
        <p:txBody>
          <a:bodyPr/>
          <a:lstStyle/>
          <a:p>
            <a:pPr algn="ctr" rtl="1"/>
            <a:r>
              <a:rPr lang="fa-IR" dirty="0">
                <a:latin typeface="B Titr" pitchFamily="2" charset="-78"/>
                <a:cs typeface="B Titr" pitchFamily="2" charset="-78"/>
              </a:rPr>
              <a:t>بروز </a:t>
            </a:r>
            <a:r>
              <a:rPr lang="fa-IR" dirty="0" err="1">
                <a:latin typeface="B Titr" pitchFamily="2" charset="-78"/>
                <a:cs typeface="B Titr" pitchFamily="2" charset="-78"/>
              </a:rPr>
              <a:t>بحران‌های</a:t>
            </a:r>
            <a:r>
              <a:rPr lang="fa-IR" dirty="0">
                <a:latin typeface="B Titr" pitchFamily="2" charset="-78"/>
                <a:cs typeface="B Titr" pitchFamily="2" charset="-78"/>
              </a:rPr>
              <a:t> نوپدید </a:t>
            </a:r>
            <a:endParaRPr lang="en-US" dirty="0">
              <a:latin typeface="B Titr" pitchFamily="2" charset="-78"/>
              <a:cs typeface="B Titr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F43B9-64FD-E7A4-4A1A-BC0901775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523" y="2804048"/>
            <a:ext cx="10515600" cy="1381091"/>
          </a:xfrm>
        </p:spPr>
        <p:txBody>
          <a:bodyPr>
            <a:normAutofit/>
          </a:bodyPr>
          <a:lstStyle/>
          <a:p>
            <a:pPr marL="0" indent="0" algn="ctr" defTabSz="914400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8000" b="1" dirty="0">
                <a:solidFill>
                  <a:srgbClr val="C00000"/>
                </a:solidFill>
                <a:latin typeface="_PDMS_Saleem_QuranFont" panose="02010000000000000000" pitchFamily="2" charset="-78"/>
                <a:cs typeface="+mj-cs"/>
              </a:rPr>
              <a:t>Covid </a:t>
            </a:r>
            <a:r>
              <a:rPr lang="fa-IR" sz="8000" b="1" dirty="0">
                <a:solidFill>
                  <a:srgbClr val="C00000"/>
                </a:solidFill>
                <a:latin typeface="_PDMS_Saleem_QuranFont" panose="02010000000000000000" pitchFamily="2" charset="-78"/>
                <a:cs typeface="+mj-cs"/>
              </a:rPr>
              <a:t>-</a:t>
            </a:r>
            <a:r>
              <a:rPr lang="en-US" sz="8000" b="1" dirty="0">
                <a:solidFill>
                  <a:srgbClr val="C00000"/>
                </a:solidFill>
                <a:latin typeface="_PDMS_Saleem_QuranFont" panose="02010000000000000000" pitchFamily="2" charset="-78"/>
                <a:cs typeface="+mj-cs"/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3264354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DA990-7A12-2EDE-30A0-CC2D46D4F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>
                <a:latin typeface="B Zar" pitchFamily="2" charset="-78"/>
                <a:cs typeface="B Zar" pitchFamily="2" charset="-78"/>
              </a:rPr>
              <a:t>مقدمه</a:t>
            </a:r>
            <a:endParaRPr lang="en-US" b="1" dirty="0">
              <a:latin typeface="B Zar" pitchFamily="2" charset="-78"/>
              <a:cs typeface="B Zar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20628-B2B1-B3FA-8C16-971FD2ADE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/>
            <a:r>
              <a:rPr lang="fa-IR" sz="3200" dirty="0">
                <a:latin typeface="B Zar" pitchFamily="2" charset="-78"/>
                <a:cs typeface="B Zar" pitchFamily="2" charset="-78"/>
              </a:rPr>
              <a:t>فناوری اطلاعات و ارتباطات کاربرد مهمی در ابعاد مختلف آموزش دارد و بسیاری از موسسات آموزشی و </a:t>
            </a:r>
            <a:r>
              <a:rPr lang="fa-IR" sz="3200" dirty="0" err="1">
                <a:latin typeface="B Zar" pitchFamily="2" charset="-78"/>
                <a:cs typeface="B Zar" pitchFamily="2" charset="-78"/>
              </a:rPr>
              <a:t>دانشگاه‌ها</a:t>
            </a:r>
            <a:r>
              <a:rPr lang="fa-IR" sz="3200" dirty="0">
                <a:latin typeface="B Zar" pitchFamily="2" charset="-78"/>
                <a:cs typeface="B Zar" pitchFamily="2" charset="-78"/>
              </a:rPr>
              <a:t> از فناوری در امر آموزش و فرایند </a:t>
            </a:r>
            <a:r>
              <a:rPr lang="fa-IR" sz="3200" dirty="0" err="1">
                <a:latin typeface="B Zar" pitchFamily="2" charset="-78"/>
                <a:cs typeface="B Zar" pitchFamily="2" charset="-78"/>
              </a:rPr>
              <a:t>یاددهی</a:t>
            </a:r>
            <a:r>
              <a:rPr lang="fa-IR" sz="3200" dirty="0">
                <a:latin typeface="B Zar" pitchFamily="2" charset="-78"/>
                <a:cs typeface="B Zar" pitchFamily="2" charset="-78"/>
              </a:rPr>
              <a:t> و یادگیری استفاده </a:t>
            </a:r>
            <a:r>
              <a:rPr lang="fa-IR" sz="3200" dirty="0" err="1">
                <a:latin typeface="B Zar" pitchFamily="2" charset="-78"/>
                <a:cs typeface="B Zar" pitchFamily="2" charset="-78"/>
              </a:rPr>
              <a:t>می‌کنند</a:t>
            </a:r>
            <a:r>
              <a:rPr lang="fa-IR" sz="3200" dirty="0">
                <a:latin typeface="B Zar" pitchFamily="2" charset="-78"/>
                <a:cs typeface="B Zar" pitchFamily="2" charset="-78"/>
              </a:rPr>
              <a:t>. </a:t>
            </a:r>
          </a:p>
          <a:p>
            <a:pPr algn="just" rtl="1"/>
            <a:r>
              <a:rPr lang="fa-IR" sz="3200" dirty="0">
                <a:latin typeface="B Zar" pitchFamily="2" charset="-78"/>
                <a:cs typeface="B Zar" pitchFamily="2" charset="-78"/>
              </a:rPr>
              <a:t>پیشرفت در علوم رایانه ای، ظهور و گسترش </a:t>
            </a:r>
            <a:r>
              <a:rPr lang="fa-IR" sz="3200" dirty="0" err="1">
                <a:latin typeface="B Zar" pitchFamily="2" charset="-78"/>
                <a:cs typeface="B Zar" pitchFamily="2" charset="-78"/>
              </a:rPr>
              <a:t>شبکه‌های</a:t>
            </a:r>
            <a:r>
              <a:rPr lang="fa-IR" sz="3200" dirty="0">
                <a:latin typeface="B Zar" pitchFamily="2" charset="-78"/>
                <a:cs typeface="B Zar" pitchFamily="2" charset="-78"/>
              </a:rPr>
              <a:t> </a:t>
            </a:r>
            <a:r>
              <a:rPr lang="fa-IR" sz="3200" dirty="0" err="1">
                <a:latin typeface="B Zar" pitchFamily="2" charset="-78"/>
                <a:cs typeface="B Zar" pitchFamily="2" charset="-78"/>
              </a:rPr>
              <a:t>اطلاع‌رسانی</a:t>
            </a:r>
            <a:r>
              <a:rPr lang="fa-IR" sz="3200" dirty="0">
                <a:latin typeface="B Zar" pitchFamily="2" charset="-78"/>
                <a:cs typeface="B Zar" pitchFamily="2" charset="-78"/>
              </a:rPr>
              <a:t> به ویژه اینترنت، امکانات </a:t>
            </a:r>
            <a:r>
              <a:rPr lang="fa-IR" sz="3200" dirty="0" err="1">
                <a:latin typeface="B Zar" pitchFamily="2" charset="-78"/>
                <a:cs typeface="B Zar" pitchFamily="2" charset="-78"/>
              </a:rPr>
              <a:t>ویژه‌ای</a:t>
            </a:r>
            <a:r>
              <a:rPr lang="fa-IR" sz="3200" dirty="0">
                <a:latin typeface="B Zar" pitchFamily="2" charset="-78"/>
                <a:cs typeface="B Zar" pitchFamily="2" charset="-78"/>
              </a:rPr>
              <a:t> را پیش روی </a:t>
            </a:r>
            <a:r>
              <a:rPr lang="fa-IR" sz="3200" dirty="0" err="1">
                <a:latin typeface="B Zar" pitchFamily="2" charset="-78"/>
                <a:cs typeface="B Zar" pitchFamily="2" charset="-78"/>
              </a:rPr>
              <a:t>برنامه‌ریزان</a:t>
            </a:r>
            <a:r>
              <a:rPr lang="fa-IR" sz="3200" dirty="0">
                <a:latin typeface="B Zar" pitchFamily="2" charset="-78"/>
                <a:cs typeface="B Zar" pitchFamily="2" charset="-78"/>
              </a:rPr>
              <a:t> و مجریان </a:t>
            </a:r>
            <a:r>
              <a:rPr lang="fa-IR" sz="3200" dirty="0" err="1">
                <a:latin typeface="B Zar" pitchFamily="2" charset="-78"/>
                <a:cs typeface="B Zar" pitchFamily="2" charset="-78"/>
              </a:rPr>
              <a:t>برنامه‌های</a:t>
            </a:r>
            <a:r>
              <a:rPr lang="fa-IR" sz="3200" dirty="0">
                <a:latin typeface="B Zar" pitchFamily="2" charset="-78"/>
                <a:cs typeface="B Zar" pitchFamily="2" charset="-78"/>
              </a:rPr>
              <a:t> آموزشی قرار داده است. </a:t>
            </a:r>
          </a:p>
          <a:p>
            <a:pPr algn="just" rtl="1"/>
            <a:r>
              <a:rPr lang="fa-IR" sz="3200" dirty="0" err="1">
                <a:latin typeface="B Zar" pitchFamily="2" charset="-78"/>
                <a:cs typeface="B Zar" pitchFamily="2" charset="-78"/>
              </a:rPr>
              <a:t>محدودیت‌های</a:t>
            </a:r>
            <a:r>
              <a:rPr lang="fa-IR" sz="3200" dirty="0">
                <a:latin typeface="B Zar" pitchFamily="2" charset="-78"/>
                <a:cs typeface="B Zar" pitchFamily="2" charset="-78"/>
              </a:rPr>
              <a:t> زمانی و مکانی را در آموزش برطرف </a:t>
            </a:r>
            <a:r>
              <a:rPr lang="fa-IR" sz="3200" dirty="0" err="1">
                <a:latin typeface="B Zar" pitchFamily="2" charset="-78"/>
                <a:cs typeface="B Zar" pitchFamily="2" charset="-78"/>
              </a:rPr>
              <a:t>می‌کند</a:t>
            </a:r>
            <a:r>
              <a:rPr lang="fa-IR" sz="3200" dirty="0">
                <a:latin typeface="B Zar" pitchFamily="2" charset="-78"/>
                <a:cs typeface="B Zar" pitchFamily="2" charset="-78"/>
              </a:rPr>
              <a:t>. </a:t>
            </a:r>
            <a:endParaRPr lang="en-US" sz="3200" dirty="0">
              <a:latin typeface="B Zar" pitchFamily="2" charset="-78"/>
              <a:cs typeface="B Zar" pitchFamily="2" charset="-78"/>
            </a:endParaRPr>
          </a:p>
          <a:p>
            <a:pPr algn="just" rtl="1"/>
            <a:r>
              <a:rPr lang="fa-IR" sz="3200" dirty="0">
                <a:effectLst/>
                <a:latin typeface="B Zar" pitchFamily="2" charset="-78"/>
                <a:cs typeface="B Zar" pitchFamily="2" charset="-78"/>
              </a:rPr>
              <a:t>هر چه در فناوری اطلاعات و ارتباطات در </a:t>
            </a:r>
            <a:r>
              <a:rPr lang="fa-IR" sz="3200" dirty="0" err="1">
                <a:effectLst/>
                <a:latin typeface="B Zar" pitchFamily="2" charset="-78"/>
                <a:cs typeface="B Zar" pitchFamily="2" charset="-78"/>
              </a:rPr>
              <a:t>اموزش</a:t>
            </a:r>
            <a:r>
              <a:rPr lang="fa-IR" sz="3200" dirty="0">
                <a:effectLst/>
                <a:latin typeface="B Zar" pitchFamily="2" charset="-78"/>
                <a:cs typeface="B Zar" pitchFamily="2" charset="-78"/>
              </a:rPr>
              <a:t> </a:t>
            </a:r>
            <a:r>
              <a:rPr lang="fa-IR" sz="3200" dirty="0">
                <a:latin typeface="B Zar" pitchFamily="2" charset="-78"/>
                <a:cs typeface="B Zar" pitchFamily="2" charset="-78"/>
              </a:rPr>
              <a:t>توسعه یابد،</a:t>
            </a:r>
            <a:r>
              <a:rPr lang="fa-IR" sz="3200" dirty="0">
                <a:effectLst/>
                <a:latin typeface="B Zar" pitchFamily="2" charset="-78"/>
                <a:cs typeface="B Zar" pitchFamily="2" charset="-78"/>
              </a:rPr>
              <a:t> علم نیز </a:t>
            </a:r>
            <a:r>
              <a:rPr lang="fa-IR" sz="3200" dirty="0">
                <a:latin typeface="B Zar" pitchFamily="2" charset="-78"/>
                <a:cs typeface="B Zar" pitchFamily="2" charset="-78"/>
              </a:rPr>
              <a:t>در ابعاد کمی و کیفی در </a:t>
            </a:r>
            <a:r>
              <a:rPr lang="fa-IR" sz="3200" dirty="0" err="1">
                <a:latin typeface="B Zar" pitchFamily="2" charset="-78"/>
                <a:cs typeface="B Zar" pitchFamily="2" charset="-78"/>
              </a:rPr>
              <a:t>جنبه‌های</a:t>
            </a:r>
            <a:r>
              <a:rPr lang="fa-IR" sz="3200" dirty="0">
                <a:latin typeface="B Zar" pitchFamily="2" charset="-78"/>
                <a:cs typeface="B Zar" pitchFamily="2" charset="-78"/>
              </a:rPr>
              <a:t> مختلف پیشرفت خواهد کرد. </a:t>
            </a:r>
          </a:p>
        </p:txBody>
      </p:sp>
    </p:spTree>
    <p:extLst>
      <p:ext uri="{BB962C8B-B14F-4D97-AF65-F5344CB8AC3E}">
        <p14:creationId xmlns:p14="http://schemas.microsoft.com/office/powerpoint/2010/main" val="304182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E8FEA-BB8A-D57A-7DC6-EC46B2057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sz="4400" b="1" dirty="0">
                <a:solidFill>
                  <a:srgbClr val="C00000"/>
                </a:solidFill>
                <a:latin typeface="B Zar" pitchFamily="2" charset="-78"/>
                <a:cs typeface="B Zar" pitchFamily="2" charset="-78"/>
              </a:rPr>
              <a:t>لزوم تغییر پارادایم از آموزش سنتی به آموزش بر تکنولوژی </a:t>
            </a:r>
            <a:r>
              <a:rPr lang="en-US" sz="4400" b="1" dirty="0">
                <a:solidFill>
                  <a:srgbClr val="C00000"/>
                </a:solidFill>
                <a:latin typeface="B Zar" pitchFamily="2" charset="-78"/>
                <a:cs typeface="B Zar" pitchFamily="2" charset="-78"/>
              </a:rPr>
              <a:t/>
            </a:r>
            <a:br>
              <a:rPr lang="en-US" sz="4400" b="1" dirty="0">
                <a:solidFill>
                  <a:srgbClr val="C00000"/>
                </a:solidFill>
                <a:latin typeface="B Zar" pitchFamily="2" charset="-78"/>
                <a:cs typeface="B Zar" pitchFamily="2" charset="-78"/>
              </a:rPr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82390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1E9DA-6382-53BC-0723-F8D4D3697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5465"/>
            <a:ext cx="10515600" cy="1325563"/>
          </a:xfrm>
        </p:spPr>
        <p:txBody>
          <a:bodyPr/>
          <a:lstStyle/>
          <a:p>
            <a: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fa-IR" dirty="0">
                <a:solidFill>
                  <a:srgbClr val="C00000"/>
                </a:solidFill>
                <a:latin typeface="B Titr" pitchFamily="2" charset="-78"/>
                <a:cs typeface="B Titr" pitchFamily="2" charset="-78"/>
              </a:rPr>
              <a:t>معانی تکنولوژی آموزشی </a:t>
            </a:r>
            <a:endParaRPr lang="en-US" dirty="0">
              <a:solidFill>
                <a:srgbClr val="C00000"/>
              </a:solidFill>
              <a:latin typeface="B Titr" pitchFamily="2" charset="-78"/>
              <a:cs typeface="B Titr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BCF4D-C3BC-BB57-E007-5EEE3051F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543" y="2452915"/>
            <a:ext cx="10515600" cy="1367972"/>
          </a:xfrm>
        </p:spPr>
        <p:txBody>
          <a:bodyPr>
            <a:normAutofit/>
          </a:bodyPr>
          <a:lstStyle/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a-IR" sz="3200" dirty="0">
                <a:latin typeface="B Zar" pitchFamily="2" charset="-78"/>
                <a:cs typeface="B Zar" pitchFamily="2" charset="-78"/>
              </a:rPr>
              <a:t>استفاده از دانش علمی 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a-IR" sz="3200" dirty="0">
                <a:latin typeface="B Zar" pitchFamily="2" charset="-78"/>
                <a:cs typeface="B Zar" pitchFamily="2" charset="-78"/>
              </a:rPr>
              <a:t>استفاده از ابزار و تجهیزات</a:t>
            </a:r>
            <a:endParaRPr lang="en-US" sz="3200" dirty="0">
              <a:latin typeface="B Zar" pitchFamily="2" charset="-78"/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8977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C7DF8F-BABD-17A8-87E8-8AA0BBECFAF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2200054"/>
            <a:ext cx="10515600" cy="2039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b="1" dirty="0">
                <a:solidFill>
                  <a:srgbClr val="C00000"/>
                </a:solidFill>
                <a:latin typeface="B Zar" pitchFamily="2" charset="-78"/>
                <a:cs typeface="B Zar" pitchFamily="2" charset="-78"/>
              </a:rPr>
              <a:t>چگونه </a:t>
            </a:r>
            <a:r>
              <a:rPr lang="fa-IR" b="1" dirty="0" err="1">
                <a:solidFill>
                  <a:srgbClr val="C00000"/>
                </a:solidFill>
                <a:latin typeface="B Zar" pitchFamily="2" charset="-78"/>
                <a:cs typeface="B Zar" pitchFamily="2" charset="-78"/>
              </a:rPr>
              <a:t>می‌توان</a:t>
            </a:r>
            <a:r>
              <a:rPr lang="fa-IR" b="1" dirty="0">
                <a:solidFill>
                  <a:srgbClr val="C00000"/>
                </a:solidFill>
                <a:latin typeface="B Zar" pitchFamily="2" charset="-78"/>
                <a:cs typeface="B Zar" pitchFamily="2" charset="-78"/>
              </a:rPr>
              <a:t> از تکنولوژی آموزشی در جهت ارتقای یادگیری استفاده کرد؟</a:t>
            </a:r>
            <a:endParaRPr lang="en-US" b="1" dirty="0">
              <a:solidFill>
                <a:srgbClr val="C00000"/>
              </a:solidFill>
              <a:latin typeface="B Zar" pitchFamily="2" charset="-78"/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19754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692</Words>
  <Application>Microsoft Office PowerPoint</Application>
  <PresentationFormat>Widescreen</PresentationFormat>
  <Paragraphs>84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2" baseType="lpstr">
      <vt:lpstr>_PDMS_Saleem_QuranFont</vt:lpstr>
      <vt:lpstr>Arial</vt:lpstr>
      <vt:lpstr>B Lotus</vt:lpstr>
      <vt:lpstr>B Mitra</vt:lpstr>
      <vt:lpstr>B Titr</vt:lpstr>
      <vt:lpstr>B Zar</vt:lpstr>
      <vt:lpstr>Calibri</vt:lpstr>
      <vt:lpstr>Calibri Light</vt:lpstr>
      <vt:lpstr>IranNastaliq</vt:lpstr>
      <vt:lpstr>Times New Roman</vt:lpstr>
      <vt:lpstr>Wingdings 3</vt:lpstr>
      <vt:lpstr>Office Theme</vt:lpstr>
      <vt:lpstr>«توسعه آموزش و فناوریهای نوین ارتقای یادگیری»</vt:lpstr>
      <vt:lpstr>برنامه عدالت، تعالی و بهره وری در آموزش علوم پزشکی </vt:lpstr>
      <vt:lpstr>پیشرفت فناوری اطلاعات و ارتباطات </vt:lpstr>
      <vt:lpstr>تغییر نسل ها  </vt:lpstr>
      <vt:lpstr>بروز بحران‌های نوپدید </vt:lpstr>
      <vt:lpstr>مقدمه</vt:lpstr>
      <vt:lpstr>لزوم تغییر پارادایم از آموزش سنتی به آموزش بر تکنولوژی  </vt:lpstr>
      <vt:lpstr>معانی تکنولوژی آموزشی </vt:lpstr>
      <vt:lpstr>چگونه می‌توان از تکنولوژی آموزشی در جهت ارتقای یادگیری استفاده کرد؟</vt:lpstr>
      <vt:lpstr>PowerPoint Presentation</vt:lpstr>
      <vt:lpstr>مفهوم فناوری بهبود دهنده یادگیری  Technology-enhanced learning (TEL) </vt:lpstr>
      <vt:lpstr>مصادیق TEL</vt:lpstr>
      <vt:lpstr>آموزش مجازی از چهار طریق فرایند یاددهی و یادگیری مهارتهای فنی و عملی را پشتیبانی می‌کنند:  </vt:lpstr>
      <vt:lpstr>ساختار برنامه تعالی و عدالت و بهره وری در آموزش  </vt:lpstr>
      <vt:lpstr>ساختار کارگروه دانشگاهی </vt:lpstr>
      <vt:lpstr>وظایف کارگروه دانشگاهی </vt:lpstr>
      <vt:lpstr>سیاست های کلان کارگروه </vt:lpstr>
      <vt:lpstr>شاخص‌های کارگروه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اولین جلسه کارگروه «توسعه آموزش و فناوریهای نوین ارتقای یادگیری»</dc:title>
  <dc:creator>Afagh Zarei</dc:creator>
  <cp:lastModifiedBy>karmania</cp:lastModifiedBy>
  <cp:revision>40</cp:revision>
  <dcterms:created xsi:type="dcterms:W3CDTF">2022-10-12T14:28:27Z</dcterms:created>
  <dcterms:modified xsi:type="dcterms:W3CDTF">2023-05-23T06:34:10Z</dcterms:modified>
</cp:coreProperties>
</file>